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2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99" r:id="rId3"/>
    <p:sldId id="256" r:id="rId4"/>
    <p:sldId id="310" r:id="rId5"/>
    <p:sldId id="257" r:id="rId6"/>
    <p:sldId id="258" r:id="rId7"/>
    <p:sldId id="259" r:id="rId8"/>
    <p:sldId id="260" r:id="rId9"/>
    <p:sldId id="261" r:id="rId10"/>
    <p:sldId id="321" r:id="rId11"/>
    <p:sldId id="322" r:id="rId12"/>
    <p:sldId id="323" r:id="rId13"/>
    <p:sldId id="265" r:id="rId14"/>
    <p:sldId id="266" r:id="rId15"/>
    <p:sldId id="326" r:id="rId16"/>
    <p:sldId id="267" r:id="rId17"/>
    <p:sldId id="268" r:id="rId18"/>
    <p:sldId id="329" r:id="rId19"/>
    <p:sldId id="307" r:id="rId20"/>
    <p:sldId id="370" r:id="rId21"/>
    <p:sldId id="371" r:id="rId22"/>
    <p:sldId id="330" r:id="rId23"/>
    <p:sldId id="301" r:id="rId24"/>
    <p:sldId id="271" r:id="rId25"/>
    <p:sldId id="272" r:id="rId26"/>
    <p:sldId id="335" r:id="rId27"/>
    <p:sldId id="294" r:id="rId28"/>
    <p:sldId id="295" r:id="rId29"/>
    <p:sldId id="296" r:id="rId30"/>
    <p:sldId id="284" r:id="rId31"/>
    <p:sldId id="344" r:id="rId32"/>
    <p:sldId id="346" r:id="rId33"/>
    <p:sldId id="347" r:id="rId34"/>
    <p:sldId id="351" r:id="rId35"/>
    <p:sldId id="286" r:id="rId36"/>
    <p:sldId id="353" r:id="rId37"/>
    <p:sldId id="308" r:id="rId38"/>
    <p:sldId id="288" r:id="rId39"/>
    <p:sldId id="289" r:id="rId40"/>
    <p:sldId id="358" r:id="rId41"/>
    <p:sldId id="359" r:id="rId42"/>
    <p:sldId id="292" r:id="rId43"/>
    <p:sldId id="366" r:id="rId44"/>
    <p:sldId id="365" r:id="rId45"/>
    <p:sldId id="364" r:id="rId46"/>
    <p:sldId id="340" r:id="rId47"/>
    <p:sldId id="341" r:id="rId48"/>
    <p:sldId id="342" r:id="rId49"/>
    <p:sldId id="372"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E4A99-4A68-4AA2-B2CC-66352093141A}" type="datetimeFigureOut">
              <a:rPr lang="ru-RU" smtClean="0"/>
              <a:t>19.12.2021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12BDA-29C3-4F30-B366-18CC1208F335}" type="slidenum">
              <a:rPr lang="ru-RU" smtClean="0"/>
              <a:t>‹#›</a:t>
            </a:fld>
            <a:endParaRPr lang="ru-RU"/>
          </a:p>
        </p:txBody>
      </p:sp>
    </p:spTree>
    <p:extLst>
      <p:ext uri="{BB962C8B-B14F-4D97-AF65-F5344CB8AC3E}">
        <p14:creationId xmlns:p14="http://schemas.microsoft.com/office/powerpoint/2010/main" val="292222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the psychologist-experimenter asks subject 2 to send electric current to person 3 over and over again behind the wall. Each next button gives an electric shock stronger than the previous one, if 3 makes a mistake in solving problems. Thanks to the tape recorder, man 3 “screams” more and more terribly every time. Subject 2 does not know that the person behind the wall is just a psychologist's assistant. To what extent will (button) 2 "torture" 3 if the psychologist orders the experiment to continue? </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independent variable here is the order of the psychologist.</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Номер слайда 3"/>
          <p:cNvSpPr>
            <a:spLocks noGrp="1"/>
          </p:cNvSpPr>
          <p:nvPr>
            <p:ph type="sldNum" sz="quarter" idx="10"/>
          </p:nvPr>
        </p:nvSpPr>
        <p:spPr/>
        <p:txBody>
          <a:bodyPr/>
          <a:lstStyle/>
          <a:p>
            <a:fld id="{7F612BDA-29C3-4F30-B366-18CC1208F335}" type="slidenum">
              <a:rPr lang="ru-RU" smtClean="0"/>
              <a:t>25</a:t>
            </a:fld>
            <a:endParaRPr lang="ru-RU"/>
          </a:p>
        </p:txBody>
      </p:sp>
    </p:spTree>
    <p:extLst>
      <p:ext uri="{BB962C8B-B14F-4D97-AF65-F5344CB8AC3E}">
        <p14:creationId xmlns:p14="http://schemas.microsoft.com/office/powerpoint/2010/main" val="315698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612BDA-29C3-4F30-B366-18CC1208F335}" type="slidenum">
              <a:rPr lang="ru-RU" smtClean="0"/>
              <a:t>26</a:t>
            </a:fld>
            <a:endParaRPr lang="ru-RU"/>
          </a:p>
        </p:txBody>
      </p:sp>
    </p:spTree>
    <p:extLst>
      <p:ext uri="{BB962C8B-B14F-4D97-AF65-F5344CB8AC3E}">
        <p14:creationId xmlns:p14="http://schemas.microsoft.com/office/powerpoint/2010/main" val="159987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612BDA-29C3-4F30-B366-18CC1208F335}" type="slidenum">
              <a:rPr lang="ru-RU" smtClean="0"/>
              <a:t>34</a:t>
            </a:fld>
            <a:endParaRPr lang="ru-RU"/>
          </a:p>
        </p:txBody>
      </p:sp>
    </p:spTree>
    <p:extLst>
      <p:ext uri="{BB962C8B-B14F-4D97-AF65-F5344CB8AC3E}">
        <p14:creationId xmlns:p14="http://schemas.microsoft.com/office/powerpoint/2010/main" val="45704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612BDA-29C3-4F30-B366-18CC1208F335}" type="slidenum">
              <a:rPr lang="ru-RU" smtClean="0"/>
              <a:t>37</a:t>
            </a:fld>
            <a:endParaRPr lang="ru-RU"/>
          </a:p>
        </p:txBody>
      </p:sp>
    </p:spTree>
    <p:extLst>
      <p:ext uri="{BB962C8B-B14F-4D97-AF65-F5344CB8AC3E}">
        <p14:creationId xmlns:p14="http://schemas.microsoft.com/office/powerpoint/2010/main" val="360272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381088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45919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325519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1EC05976-7F0D-4AEC-9820-EF596342E952}" type="datetimeFigureOut">
              <a:rPr lang="ru-RU" smtClean="0"/>
              <a:pPr/>
              <a:t>19.12.2021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solidFill>
                <a:srgbClr val="2DA2BF">
                  <a:tint val="20000"/>
                </a:srgb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6CBB8C7-E9D4-4D65-ACF5-98E70F06F1D0}" type="slidenum">
              <a:rPr lang="ru-RU" smtClean="0"/>
              <a:pPr/>
              <a:t>‹#›</a:t>
            </a:fld>
            <a:endParaRPr lang="ru-RU"/>
          </a:p>
        </p:txBody>
      </p:sp>
    </p:spTree>
    <p:extLst>
      <p:ext uri="{BB962C8B-B14F-4D97-AF65-F5344CB8AC3E}">
        <p14:creationId xmlns:p14="http://schemas.microsoft.com/office/powerpoint/2010/main" val="170666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71503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EC05976-7F0D-4AEC-9820-EF596342E952}" type="datetimeFigureOut">
              <a:rPr lang="ru-RU" smtClean="0">
                <a:solidFill>
                  <a:prstClr val="white"/>
                </a:solidFill>
              </a:rPr>
              <a:pPr/>
              <a:t>19.12.2021</a:t>
            </a:fld>
            <a:endParaRPr lang="ru-RU">
              <a:solidFill>
                <a:prstClr val="white"/>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white"/>
              </a:solidFill>
            </a:endParaRPr>
          </a:p>
        </p:txBody>
      </p:sp>
      <p:sp>
        <p:nvSpPr>
          <p:cNvPr id="6" name="Номер слайда 5"/>
          <p:cNvSpPr>
            <a:spLocks noGrp="1"/>
          </p:cNvSpPr>
          <p:nvPr>
            <p:ph type="sldNum" sz="quarter" idx="12"/>
          </p:nvPr>
        </p:nvSpPr>
        <p:spPr/>
        <p:txBody>
          <a:bodyPr/>
          <a:lstStyle>
            <a:extLst/>
          </a:lstStyle>
          <a:p>
            <a:fld id="{76CBB8C7-E9D4-4D65-ACF5-98E70F06F1D0}" type="slidenum">
              <a:rPr lang="ru-RU" smtClean="0">
                <a:solidFill>
                  <a:prstClr val="white"/>
                </a:solidFill>
              </a:rPr>
              <a:pPr/>
              <a:t>‹#›</a:t>
            </a:fld>
            <a:endParaRPr lang="ru-RU">
              <a:solidFill>
                <a:prstClr val="white"/>
              </a:solidFill>
            </a:endParaRPr>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7620167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C05976-7F0D-4AEC-9820-EF596342E952}" type="datetimeFigureOut">
              <a:rPr lang="ru-RU" smtClean="0">
                <a:solidFill>
                  <a:prstClr val="white"/>
                </a:solidFill>
              </a:rPr>
              <a:pPr/>
              <a:t>19.12.2021</a:t>
            </a:fld>
            <a:endParaRPr lang="ru-RU">
              <a:solidFill>
                <a:prstClr val="white"/>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white"/>
              </a:solidFill>
            </a:endParaRPr>
          </a:p>
        </p:txBody>
      </p:sp>
      <p:sp>
        <p:nvSpPr>
          <p:cNvPr id="7" name="Номер слайда 6"/>
          <p:cNvSpPr>
            <a:spLocks noGrp="1"/>
          </p:cNvSpPr>
          <p:nvPr>
            <p:ph type="sldNum" sz="quarter" idx="12"/>
          </p:nvPr>
        </p:nvSpPr>
        <p:spPr/>
        <p:txBody>
          <a:bodyPr/>
          <a:lstStyle>
            <a:extLst/>
          </a:lstStyle>
          <a:p>
            <a:fld id="{76CBB8C7-E9D4-4D65-ACF5-98E70F06F1D0}" type="slidenum">
              <a:rPr lang="ru-RU" smtClean="0">
                <a:solidFill>
                  <a:prstClr val="white"/>
                </a:solidFill>
              </a:rPr>
              <a:pPr/>
              <a:t>‹#›</a:t>
            </a:fld>
            <a:endParaRPr lang="ru-RU">
              <a:solidFill>
                <a:prstClr val="white"/>
              </a:solidFill>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394366627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8" name="Нижний колонтитул 7"/>
          <p:cNvSpPr>
            <a:spLocks noGrp="1"/>
          </p:cNvSpPr>
          <p:nvPr>
            <p:ph type="ftr" sz="quarter" idx="11"/>
          </p:nvPr>
        </p:nvSpPr>
        <p:spPr/>
        <p:txBody>
          <a:bodyPr/>
          <a:lstStyle>
            <a:extLst/>
          </a:lstStyle>
          <a:p>
            <a:endParaRPr lang="ru-RU">
              <a:solidFill>
                <a:prstClr val="black"/>
              </a:solidFill>
            </a:endParaRPr>
          </a:p>
        </p:txBody>
      </p:sp>
      <p:sp>
        <p:nvSpPr>
          <p:cNvPr id="9" name="Номер слайда 8"/>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908981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1EC05976-7F0D-4AEC-9820-EF596342E952}" type="datetimeFigureOut">
              <a:rPr lang="ru-RU" smtClean="0">
                <a:solidFill>
                  <a:prstClr val="white"/>
                </a:solidFill>
              </a:rPr>
              <a:pPr/>
              <a:t>19.12.2021</a:t>
            </a:fld>
            <a:endParaRPr lang="ru-RU">
              <a:solidFill>
                <a:prstClr val="white"/>
              </a:solidFill>
            </a:endParaRPr>
          </a:p>
        </p:txBody>
      </p:sp>
      <p:sp>
        <p:nvSpPr>
          <p:cNvPr id="4" name="Нижний колонтитул 3"/>
          <p:cNvSpPr>
            <a:spLocks noGrp="1"/>
          </p:cNvSpPr>
          <p:nvPr>
            <p:ph type="ftr" sz="quarter" idx="11"/>
          </p:nvPr>
        </p:nvSpPr>
        <p:spPr/>
        <p:txBody>
          <a:bodyPr/>
          <a:lstStyle>
            <a:extLst/>
          </a:lstStyle>
          <a:p>
            <a:endParaRPr lang="ru-RU">
              <a:solidFill>
                <a:prstClr val="white"/>
              </a:solidFill>
            </a:endParaRPr>
          </a:p>
        </p:txBody>
      </p:sp>
      <p:sp>
        <p:nvSpPr>
          <p:cNvPr id="5" name="Номер слайда 4"/>
          <p:cNvSpPr>
            <a:spLocks noGrp="1"/>
          </p:cNvSpPr>
          <p:nvPr>
            <p:ph type="sldNum" sz="quarter" idx="12"/>
          </p:nvPr>
        </p:nvSpPr>
        <p:spPr/>
        <p:txBody>
          <a:bodyPr/>
          <a:lstStyle>
            <a:extLst/>
          </a:lstStyle>
          <a:p>
            <a:fld id="{76CBB8C7-E9D4-4D65-ACF5-98E70F06F1D0}" type="slidenum">
              <a:rPr lang="ru-RU" smtClean="0">
                <a:solidFill>
                  <a:prstClr val="white"/>
                </a:solidFill>
              </a:rPr>
              <a:pPr/>
              <a:t>‹#›</a:t>
            </a:fld>
            <a:endParaRPr lang="ru-RU">
              <a:solidFill>
                <a:prstClr val="white"/>
              </a:solidFill>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extLst>
      <p:ext uri="{BB962C8B-B14F-4D97-AF65-F5344CB8AC3E}">
        <p14:creationId xmlns:p14="http://schemas.microsoft.com/office/powerpoint/2010/main" val="287454445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3" name="Нижний колонтитул 2"/>
          <p:cNvSpPr>
            <a:spLocks noGrp="1"/>
          </p:cNvSpPr>
          <p:nvPr>
            <p:ph type="ftr" sz="quarter" idx="11"/>
          </p:nvPr>
        </p:nvSpPr>
        <p:spPr/>
        <p:txBody>
          <a:bodyPr/>
          <a:lstStyle>
            <a:extLst/>
          </a:lstStyle>
          <a:p>
            <a:endParaRPr lang="ru-RU">
              <a:solidFill>
                <a:prstClr val="black"/>
              </a:solidFill>
            </a:endParaRPr>
          </a:p>
        </p:txBody>
      </p:sp>
      <p:sp>
        <p:nvSpPr>
          <p:cNvPr id="4" name="Номер слайда 3"/>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524176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6" name="Нижний колонтитул 5"/>
          <p:cNvSpPr>
            <a:spLocks noGrp="1"/>
          </p:cNvSpPr>
          <p:nvPr>
            <p:ph type="ftr" sz="quarter" idx="11"/>
          </p:nvPr>
        </p:nvSpPr>
        <p:spPr/>
        <p:txBody>
          <a:bodyPr/>
          <a:lstStyle>
            <a:extLst/>
          </a:lstStyle>
          <a:p>
            <a:endParaRPr lang="ru-RU">
              <a:solidFill>
                <a:prstClr val="black"/>
              </a:solidFill>
            </a:endParaRPr>
          </a:p>
        </p:txBody>
      </p:sp>
      <p:sp>
        <p:nvSpPr>
          <p:cNvPr id="7" name="Номер слайда 6"/>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6967063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3845837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1EC05976-7F0D-4AEC-9820-EF596342E952}" type="datetimeFigureOut">
              <a:rPr lang="ru-RU" smtClean="0">
                <a:solidFill>
                  <a:prstClr val="white"/>
                </a:solidFill>
              </a:rPr>
              <a:pPr/>
              <a:t>19.12.2021</a:t>
            </a:fld>
            <a:endParaRPr lang="ru-RU">
              <a:solidFill>
                <a:prstClr val="white"/>
              </a:solidFill>
            </a:endParaRPr>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solidFill>
                <a:prstClr val="white"/>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6CBB8C7-E9D4-4D65-ACF5-98E70F06F1D0}"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5372693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089255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5" name="Нижний колонтитул 4"/>
          <p:cNvSpPr>
            <a:spLocks noGrp="1"/>
          </p:cNvSpPr>
          <p:nvPr>
            <p:ph type="ftr" sz="quarter" idx="11"/>
          </p:nvPr>
        </p:nvSpPr>
        <p:spPr/>
        <p:txBody>
          <a:bodyPr/>
          <a:lstStyle>
            <a:extLst/>
          </a:lstStyle>
          <a:p>
            <a:endParaRPr lang="ru-RU">
              <a:solidFill>
                <a:prstClr val="black"/>
              </a:solidFill>
            </a:endParaRPr>
          </a:p>
        </p:txBody>
      </p:sp>
      <p:sp>
        <p:nvSpPr>
          <p:cNvPr id="6" name="Номер слайда 5"/>
          <p:cNvSpPr>
            <a:spLocks noGrp="1"/>
          </p:cNvSpPr>
          <p:nvPr>
            <p:ph type="sldNum" sz="quarter" idx="12"/>
          </p:nvPr>
        </p:nvSpPr>
        <p:spPr/>
        <p:txBody>
          <a:bodyPr/>
          <a:lstStyle>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6264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40692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0B1B68-115B-4849-872A-53D8E2EBAB34}"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63667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0B1B68-115B-4849-872A-53D8E2EBAB34}" type="datetimeFigureOut">
              <a:rPr lang="ru-RU" smtClean="0"/>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25564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0B1B68-115B-4849-872A-53D8E2EBAB34}" type="datetimeFigureOut">
              <a:rPr lang="ru-RU" smtClean="0"/>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342280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0B1B68-115B-4849-872A-53D8E2EBAB34}" type="datetimeFigureOut">
              <a:rPr lang="ru-RU" smtClean="0"/>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92228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B1B68-115B-4849-872A-53D8E2EBAB34}"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194503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B1B68-115B-4849-872A-53D8E2EBAB34}"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C79820-DD48-474A-A490-1090D13AA358}" type="slidenum">
              <a:rPr lang="ru-RU" smtClean="0"/>
              <a:t>‹#›</a:t>
            </a:fld>
            <a:endParaRPr lang="ru-RU"/>
          </a:p>
        </p:txBody>
      </p:sp>
    </p:spTree>
    <p:extLst>
      <p:ext uri="{BB962C8B-B14F-4D97-AF65-F5344CB8AC3E}">
        <p14:creationId xmlns:p14="http://schemas.microsoft.com/office/powerpoint/2010/main" val="298317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1B68-115B-4849-872A-53D8E2EBAB34}" type="datetimeFigureOut">
              <a:rPr lang="ru-RU" smtClean="0"/>
              <a:t>19.12.2021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79820-DD48-474A-A490-1090D13AA358}" type="slidenum">
              <a:rPr lang="ru-RU" smtClean="0"/>
              <a:t>‹#›</a:t>
            </a:fld>
            <a:endParaRPr lang="ru-RU"/>
          </a:p>
        </p:txBody>
      </p:sp>
    </p:spTree>
    <p:extLst>
      <p:ext uri="{BB962C8B-B14F-4D97-AF65-F5344CB8AC3E}">
        <p14:creationId xmlns:p14="http://schemas.microsoft.com/office/powerpoint/2010/main" val="220924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EC05976-7F0D-4AEC-9820-EF596342E952}" type="datetimeFigureOut">
              <a:rPr lang="ru-RU" smtClean="0">
                <a:solidFill>
                  <a:prstClr val="black"/>
                </a:solidFill>
              </a:rPr>
              <a:pPr/>
              <a:t>19.12.2021</a:t>
            </a:fld>
            <a:endParaRPr lang="ru-RU">
              <a:solidFill>
                <a:prstClr val="black"/>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solidFill>
                <a:prstClr val="black"/>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CBB8C7-E9D4-4D65-ACF5-98E70F06F1D0}"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9715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roid.su/uploads/images/milgram.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videosort.ru/images/content/experiment/post/experiment_child.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ljubljuknigi.ru/"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82169"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83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761" y="1268760"/>
            <a:ext cx="8229600" cy="1143000"/>
          </a:xfrm>
          <a:solidFill>
            <a:srgbClr val="FFFF00"/>
          </a:solidFill>
        </p:spPr>
        <p:txBody>
          <a:bodyPr>
            <a:noAutofit/>
          </a:bodyPr>
          <a:lstStyle/>
          <a:p>
            <a:r>
              <a:rPr lang="en-US" sz="3600" dirty="0"/>
              <a:t>Observation in natural conditions (</a:t>
            </a:r>
            <a:r>
              <a:rPr lang="en-US" sz="3600" dirty="0" smtClean="0"/>
              <a:t>field)</a:t>
            </a:r>
            <a:endParaRPr lang="ru-RU" sz="3600" dirty="0"/>
          </a:p>
        </p:txBody>
      </p:sp>
      <p:sp>
        <p:nvSpPr>
          <p:cNvPr id="3" name="Объект 2"/>
          <p:cNvSpPr>
            <a:spLocks noGrp="1"/>
          </p:cNvSpPr>
          <p:nvPr>
            <p:ph idx="1"/>
          </p:nvPr>
        </p:nvSpPr>
        <p:spPr>
          <a:xfrm>
            <a:off x="450761" y="2924944"/>
            <a:ext cx="8229600" cy="3240360"/>
          </a:xfrm>
        </p:spPr>
        <p:txBody>
          <a:bodyPr>
            <a:normAutofit/>
          </a:bodyPr>
          <a:lstStyle/>
          <a:p>
            <a:r>
              <a:rPr lang="en-US" dirty="0"/>
              <a:t>The observer must keep out of the way so as to remain unnoticed, or else blend in so well with the group as not to attract attention</a:t>
            </a:r>
            <a:r>
              <a:rPr lang="en-US" dirty="0" smtClean="0"/>
              <a:t>.</a:t>
            </a:r>
            <a:endParaRPr lang="ru-RU" dirty="0" smtClean="0"/>
          </a:p>
          <a:p>
            <a:r>
              <a:rPr lang="en-US" dirty="0"/>
              <a:t>At the same time, he must notice and evaluate all events related to the phenomenon to be described.</a:t>
            </a:r>
            <a:endParaRPr lang="ru-RU" dirty="0"/>
          </a:p>
        </p:txBody>
      </p:sp>
      <p:sp>
        <p:nvSpPr>
          <p:cNvPr id="4" name="Прямоугольник 3"/>
          <p:cNvSpPr/>
          <p:nvPr/>
        </p:nvSpPr>
        <p:spPr>
          <a:xfrm>
            <a:off x="3779912" y="353196"/>
            <a:ext cx="5265609" cy="461665"/>
          </a:xfrm>
          <a:prstGeom prst="rect">
            <a:avLst/>
          </a:prstGeom>
        </p:spPr>
        <p:txBody>
          <a:bodyPr wrap="none">
            <a:spAutoFit/>
          </a:bodyPr>
          <a:lstStyle/>
          <a:p>
            <a:r>
              <a:rPr lang="en-US" sz="2400" dirty="0">
                <a:solidFill>
                  <a:schemeClr val="tx2">
                    <a:lumMod val="60000"/>
                    <a:lumOff val="40000"/>
                  </a:schemeClr>
                </a:solidFill>
              </a:rPr>
              <a:t>Let's consider some types of observation</a:t>
            </a:r>
            <a:endParaRPr lang="ru-RU" sz="2400" dirty="0">
              <a:solidFill>
                <a:schemeClr val="tx2">
                  <a:lumMod val="60000"/>
                  <a:lumOff val="40000"/>
                </a:schemeClr>
              </a:solidFill>
            </a:endParaRPr>
          </a:p>
        </p:txBody>
      </p:sp>
    </p:spTree>
    <p:extLst>
      <p:ext uri="{BB962C8B-B14F-4D97-AF65-F5344CB8AC3E}">
        <p14:creationId xmlns:p14="http://schemas.microsoft.com/office/powerpoint/2010/main" val="268608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373" cy="922114"/>
          </a:xfrm>
          <a:solidFill>
            <a:srgbClr val="FFFF00"/>
          </a:solidFill>
        </p:spPr>
        <p:txBody>
          <a:bodyPr>
            <a:normAutofit fontScale="90000"/>
          </a:bodyPr>
          <a:lstStyle/>
          <a:p>
            <a:r>
              <a:rPr lang="ru-RU" dirty="0" smtClean="0"/>
              <a:t/>
            </a:r>
            <a:br>
              <a:rPr lang="ru-RU" dirty="0" smtClean="0"/>
            </a:br>
            <a:r>
              <a:rPr lang="en-US" sz="4000" dirty="0"/>
              <a:t>Systematic observation</a:t>
            </a:r>
            <a:r>
              <a:rPr lang="ru-RU" dirty="0" smtClean="0"/>
              <a:t/>
            </a:r>
            <a:br>
              <a:rPr lang="ru-RU" dirty="0" smtClean="0"/>
            </a:br>
            <a:r>
              <a:rPr lang="ru-RU" dirty="0" smtClean="0"/>
              <a:t>                                                            </a:t>
            </a:r>
            <a:endParaRPr lang="ru-RU" sz="27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993840876"/>
              </p:ext>
            </p:extLst>
          </p:nvPr>
        </p:nvGraphicFramePr>
        <p:xfrm>
          <a:off x="0" y="1032912"/>
          <a:ext cx="9036496" cy="5688631"/>
        </p:xfrm>
        <a:graphic>
          <a:graphicData uri="http://schemas.openxmlformats.org/drawingml/2006/table">
            <a:tbl>
              <a:tblPr firstRow="1" firstCol="1" bandRow="1"/>
              <a:tblGrid>
                <a:gridCol w="323528"/>
                <a:gridCol w="864096"/>
                <a:gridCol w="1368152"/>
                <a:gridCol w="1260648"/>
                <a:gridCol w="1360891"/>
                <a:gridCol w="1269363"/>
                <a:gridCol w="1077650"/>
                <a:gridCol w="1512168"/>
              </a:tblGrid>
              <a:tr h="1584175">
                <a:tc>
                  <a:txBody>
                    <a:bodyPr/>
                    <a:lstStyle/>
                    <a:p>
                      <a:pPr indent="0" algn="ctr">
                        <a:spcAft>
                          <a:spcPts val="0"/>
                        </a:spcAft>
                      </a:pPr>
                      <a:r>
                        <a:rPr lang="ru-RU" sz="2200" dirty="0" smtClean="0">
                          <a:solidFill>
                            <a:schemeClr val="tx1"/>
                          </a:solidFill>
                          <a:effectLst/>
                          <a:latin typeface="Times New Roman"/>
                          <a:ea typeface="Calibri"/>
                          <a:cs typeface="Times New Roman"/>
                        </a:rPr>
                        <a:t>№</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spcAft>
                          <a:spcPts val="0"/>
                        </a:spcAft>
                      </a:pPr>
                      <a:r>
                        <a:rPr lang="en-US" sz="2200" dirty="0" smtClean="0">
                          <a:solidFill>
                            <a:schemeClr val="tx1"/>
                          </a:solidFill>
                          <a:effectLst/>
                          <a:latin typeface="Times New Roman"/>
                          <a:ea typeface="Calibri"/>
                          <a:cs typeface="Times New Roman"/>
                        </a:rPr>
                        <a:t>Child's name</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indent="450215" algn="ctr">
                        <a:spcAft>
                          <a:spcPts val="0"/>
                        </a:spcAft>
                      </a:pPr>
                      <a:endParaRPr lang="ru-RU" sz="2200" dirty="0" smtClean="0">
                        <a:solidFill>
                          <a:schemeClr val="tx1"/>
                        </a:solidFill>
                        <a:effectLst/>
                        <a:latin typeface="Times New Roman"/>
                        <a:ea typeface="Calibri"/>
                        <a:cs typeface="Times New Roman"/>
                      </a:endParaRPr>
                    </a:p>
                    <a:p>
                      <a:pPr indent="450215" algn="ctr">
                        <a:spcAft>
                          <a:spcPts val="0"/>
                        </a:spcAft>
                      </a:pPr>
                      <a:endParaRPr lang="ru-RU" sz="2200" dirty="0" smtClean="0">
                        <a:solidFill>
                          <a:schemeClr val="tx1"/>
                        </a:solidFill>
                        <a:effectLst/>
                        <a:latin typeface="Times New Roman"/>
                        <a:ea typeface="Calibri"/>
                        <a:cs typeface="Times New Roman"/>
                      </a:endParaRPr>
                    </a:p>
                    <a:p>
                      <a:pPr indent="0" algn="l">
                        <a:spcAft>
                          <a:spcPts val="0"/>
                        </a:spcAft>
                      </a:pP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Featuresof</a:t>
                      </a:r>
                      <a:r>
                        <a:rPr lang="en-US" sz="2200" dirty="0" smtClean="0">
                          <a:solidFill>
                            <a:schemeClr val="tx1"/>
                          </a:solidFill>
                          <a:effectLst/>
                          <a:latin typeface="Times New Roman"/>
                          <a:ea typeface="Calibri"/>
                          <a:cs typeface="Times New Roman"/>
                        </a:rPr>
                        <a:t> the motor sphere</a:t>
                      </a:r>
                      <a:endParaRPr lang="ru-RU" sz="2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indent="450215" algn="ctr">
                        <a:spcAft>
                          <a:spcPts val="0"/>
                        </a:spcAft>
                      </a:pPr>
                      <a:endParaRPr lang="ru-RU" sz="2200" dirty="0" smtClean="0">
                        <a:solidFill>
                          <a:schemeClr val="tx1"/>
                        </a:solidFill>
                        <a:effectLst/>
                        <a:latin typeface="Times New Roman"/>
                        <a:ea typeface="Calibri"/>
                        <a:cs typeface="Times New Roman"/>
                      </a:endParaRPr>
                    </a:p>
                    <a:p>
                      <a:pPr indent="450215" algn="ctr">
                        <a:spcAft>
                          <a:spcPts val="0"/>
                        </a:spcAft>
                      </a:pPr>
                      <a:endParaRPr lang="ru-RU" sz="2200" dirty="0" smtClean="0">
                        <a:solidFill>
                          <a:schemeClr val="tx1"/>
                        </a:solidFill>
                        <a:effectLst/>
                        <a:latin typeface="Times New Roman"/>
                        <a:ea typeface="Calibri"/>
                        <a:cs typeface="Times New Roman"/>
                      </a:endParaRPr>
                    </a:p>
                    <a:p>
                      <a:pPr indent="0" algn="ctr">
                        <a:spcAft>
                          <a:spcPts val="0"/>
                        </a:spcAft>
                      </a:pPr>
                      <a:r>
                        <a:rPr lang="en-US" sz="2200" dirty="0" smtClean="0">
                          <a:solidFill>
                            <a:schemeClr val="tx1"/>
                          </a:solidFill>
                          <a:effectLst/>
                          <a:latin typeface="Times New Roman"/>
                          <a:ea typeface="Calibri"/>
                          <a:cs typeface="Times New Roman"/>
                        </a:rPr>
                        <a:t>Specific motor </a:t>
                      </a:r>
                      <a:r>
                        <a:rPr lang="ru-RU" sz="2200" dirty="0" smtClean="0">
                          <a:solidFill>
                            <a:schemeClr val="tx1"/>
                          </a:solidFill>
                          <a:effectLst/>
                          <a:latin typeface="Times New Roman"/>
                          <a:ea typeface="Calibri"/>
                          <a:cs typeface="Times New Roman"/>
                        </a:rPr>
                        <a:t> </a:t>
                      </a:r>
                      <a:r>
                        <a:rPr lang="en-US" sz="2200" dirty="0" smtClean="0">
                          <a:solidFill>
                            <a:schemeClr val="tx1"/>
                          </a:solidFill>
                          <a:effectLst/>
                          <a:latin typeface="Times New Roman"/>
                          <a:ea typeface="Calibri"/>
                          <a:cs typeface="Times New Roman"/>
                        </a:rPr>
                        <a:t>manifestations</a:t>
                      </a:r>
                      <a:endParaRPr lang="ru-RU" sz="2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952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solidFill>
                            <a:schemeClr val="tx1"/>
                          </a:solidFill>
                          <a:effectLst/>
                          <a:latin typeface="Times New Roman"/>
                          <a:ea typeface="Calibri"/>
                          <a:cs typeface="Times New Roman"/>
                        </a:rPr>
                        <a:t>1</a:t>
                      </a:r>
                      <a:endParaRPr lang="ru-RU" sz="2200" dirty="0" smtClean="0">
                        <a:solidFill>
                          <a:schemeClr val="tx1"/>
                        </a:solidFill>
                        <a:effectLst/>
                        <a:latin typeface="+mn-lt"/>
                        <a:ea typeface="Calibri"/>
                        <a:cs typeface="Times New Roman"/>
                      </a:endParaRPr>
                    </a:p>
                    <a:p>
                      <a:endParaRPr lang="ru-RU" sz="2200" dirty="0">
                        <a:solidFill>
                          <a:schemeClr val="tx1"/>
                        </a:solidFil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chemeClr val="tx1"/>
                          </a:solidFill>
                        </a:rPr>
                        <a:t>Kohl's</a:t>
                      </a:r>
                      <a:endParaRPr lang="ru-RU" sz="2200" dirty="0">
                        <a:solidFill>
                          <a:schemeClr val="tx1"/>
                        </a:solidFil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Motor clumsy awkward, poorly </a:t>
                      </a:r>
                      <a:r>
                        <a:rPr lang="en-US" sz="2200" dirty="0" err="1" smtClean="0">
                          <a:solidFill>
                            <a:schemeClr val="tx1"/>
                          </a:solidFill>
                          <a:effectLst/>
                          <a:latin typeface="Times New Roman"/>
                          <a:ea typeface="Calibri"/>
                          <a:cs typeface="Times New Roman"/>
                        </a:rPr>
                        <a:t>coordi-nated</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A lot of unnecessary movements, impulsive</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The movements are slow, the child is sluggish, apathetic</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In movements prefers the left arm, leg</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The presence of neurotic movements, tics</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200" dirty="0" smtClean="0">
                          <a:solidFill>
                            <a:schemeClr val="tx1"/>
                          </a:solidFill>
                          <a:effectLst/>
                          <a:latin typeface="Times New Roman"/>
                          <a:ea typeface="Calibri"/>
                          <a:cs typeface="Times New Roman"/>
                        </a:rPr>
                        <a:t>The presence of pretentious </a:t>
                      </a:r>
                      <a:r>
                        <a:rPr lang="en-US" sz="2200" dirty="0" err="1" smtClean="0">
                          <a:solidFill>
                            <a:schemeClr val="tx1"/>
                          </a:solidFill>
                          <a:effectLst/>
                          <a:latin typeface="Times New Roman"/>
                          <a:ea typeface="Calibri"/>
                          <a:cs typeface="Times New Roman"/>
                        </a:rPr>
                        <a:t>stereotypi-cal</a:t>
                      </a:r>
                      <a:r>
                        <a:rPr lang="en-US" sz="2200" dirty="0" smtClean="0">
                          <a:solidFill>
                            <a:schemeClr val="tx1"/>
                          </a:solidFill>
                          <a:effectLst/>
                          <a:latin typeface="Times New Roman"/>
                          <a:ea typeface="Calibri"/>
                          <a:cs typeface="Times New Roman"/>
                        </a:rPr>
                        <a:t> movements</a:t>
                      </a:r>
                      <a:endParaRPr lang="ru-RU" sz="2200" dirty="0">
                        <a:solidFill>
                          <a:schemeClr val="tx1"/>
                        </a:solidFill>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effectLst/>
                          <a:latin typeface="Times New Roman"/>
                          <a:ea typeface="Calibri"/>
                          <a:cs typeface="Times New Roman"/>
                        </a:rPr>
                        <a:t>2</a:t>
                      </a:r>
                      <a:endParaRPr lang="ru-RU" sz="2000" dirty="0" smtClean="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sz="2000" i="1" dirty="0" err="1" smtClean="0">
                          <a:solidFill>
                            <a:schemeClr val="tx1"/>
                          </a:solidFill>
                          <a:effectLst/>
                          <a:latin typeface="Times New Roman"/>
                          <a:ea typeface="Calibri"/>
                          <a:cs typeface="Times New Roman"/>
                        </a:rPr>
                        <a:t>etc</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chemeClr val="tx1"/>
                          </a:solidFill>
                          <a:effectLst/>
                          <a:latin typeface="Times New Roman"/>
                          <a:ea typeface="Calibri"/>
                          <a:cs typeface="Times New Roman"/>
                        </a:rPr>
                        <a:t> </a:t>
                      </a:r>
                      <a:r>
                        <a:rPr lang="en-US" sz="2000" dirty="0" smtClean="0">
                          <a:solidFill>
                            <a:schemeClr val="tx1"/>
                          </a:solidFill>
                          <a:effectLst/>
                          <a:latin typeface="Times New Roman"/>
                          <a:ea typeface="Calibri"/>
                          <a:cs typeface="Times New Roman"/>
                        </a:rPr>
                        <a:t>…</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chemeClr val="tx1"/>
                          </a:solidFill>
                          <a:effectLst/>
                          <a:latin typeface="Times New Roman"/>
                          <a:ea typeface="Calibri"/>
                          <a:cs typeface="Times New Roman"/>
                        </a:rPr>
                        <a:t> </a:t>
                      </a:r>
                      <a:r>
                        <a:rPr lang="en-US" sz="2000" dirty="0" smtClean="0">
                          <a:solidFill>
                            <a:schemeClr val="tx1"/>
                          </a:solidFill>
                          <a:effectLst/>
                          <a:latin typeface="Times New Roman"/>
                          <a:ea typeface="Calibri"/>
                          <a:cs typeface="Times New Roman"/>
                        </a:rPr>
                        <a:t>…</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en-US" sz="2000" dirty="0" smtClean="0">
                          <a:solidFill>
                            <a:schemeClr val="tx1"/>
                          </a:solidFill>
                          <a:effectLst/>
                          <a:latin typeface="Times New Roman"/>
                          <a:ea typeface="Calibri"/>
                          <a:cs typeface="Times New Roman"/>
                        </a:rPr>
                        <a:t>…</a:t>
                      </a:r>
                      <a:r>
                        <a:rPr lang="ru-RU" sz="2000" dirty="0">
                          <a:solidFill>
                            <a:schemeClr val="tx1"/>
                          </a:solidFill>
                          <a:effectLst/>
                          <a:latin typeface="Times New Roman"/>
                          <a:ea typeface="Calibri"/>
                          <a:cs typeface="Times New Roman"/>
                        </a:rPr>
                        <a:t> </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chemeClr val="tx1"/>
                          </a:solidFill>
                          <a:effectLst/>
                          <a:latin typeface="Times New Roman"/>
                          <a:ea typeface="Calibri"/>
                          <a:cs typeface="Times New Roman"/>
                        </a:rPr>
                        <a:t> </a:t>
                      </a:r>
                      <a:r>
                        <a:rPr lang="en-US" sz="2000" dirty="0" smtClean="0">
                          <a:solidFill>
                            <a:schemeClr val="tx1"/>
                          </a:solidFill>
                          <a:effectLst/>
                          <a:latin typeface="Times New Roman"/>
                          <a:ea typeface="Calibri"/>
                          <a:cs typeface="Times New Roman"/>
                        </a:rPr>
                        <a:t>…</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en-US" sz="2000" dirty="0" smtClean="0">
                          <a:solidFill>
                            <a:schemeClr val="tx1"/>
                          </a:solidFill>
                          <a:effectLst/>
                          <a:latin typeface="Times New Roman"/>
                          <a:ea typeface="Calibri"/>
                          <a:cs typeface="Times New Roman"/>
                        </a:rPr>
                        <a:t>…</a:t>
                      </a:r>
                      <a:r>
                        <a:rPr lang="ru-RU" sz="2000" dirty="0">
                          <a:solidFill>
                            <a:schemeClr val="tx1"/>
                          </a:solidFill>
                          <a:effectLst/>
                          <a:latin typeface="Times New Roman"/>
                          <a:ea typeface="Calibri"/>
                          <a:cs typeface="Times New Roman"/>
                        </a:rPr>
                        <a:t> </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en-US" sz="2000" dirty="0" smtClean="0">
                          <a:solidFill>
                            <a:schemeClr val="tx1"/>
                          </a:solidFill>
                          <a:effectLst/>
                          <a:latin typeface="Times New Roman"/>
                          <a:ea typeface="Calibri"/>
                          <a:cs typeface="Times New Roman"/>
                        </a:rPr>
                        <a:t>…</a:t>
                      </a:r>
                      <a:r>
                        <a:rPr lang="ru-RU" sz="2000" dirty="0">
                          <a:solidFill>
                            <a:schemeClr val="tx1"/>
                          </a:solidFill>
                          <a:effectLst/>
                          <a:latin typeface="Times New Roman"/>
                          <a:ea typeface="Calibri"/>
                          <a:cs typeface="Times New Roman"/>
                        </a:rPr>
                        <a:t> </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effectLst/>
                          <a:latin typeface="Times New Roman"/>
                          <a:ea typeface="Calibri"/>
                          <a:cs typeface="Times New Roman"/>
                        </a:rPr>
                        <a:t>3</a:t>
                      </a:r>
                      <a:endParaRPr lang="ru-RU" sz="2000" dirty="0" smtClean="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spcAft>
                          <a:spcPts val="0"/>
                        </a:spcAft>
                      </a:pPr>
                      <a:r>
                        <a:rPr lang="en-US" sz="2000" dirty="0" smtClean="0">
                          <a:solidFill>
                            <a:schemeClr val="tx1"/>
                          </a:solidFill>
                          <a:effectLst/>
                          <a:latin typeface="Times New Roman"/>
                          <a:ea typeface="Calibri"/>
                          <a:cs typeface="Times New Roman"/>
                        </a:rPr>
                        <a:t>  …</a:t>
                      </a:r>
                      <a:r>
                        <a:rPr lang="ru-RU" sz="2000" dirty="0">
                          <a:solidFill>
                            <a:schemeClr val="tx1"/>
                          </a:solidFill>
                          <a:effectLst/>
                          <a:latin typeface="Times New Roman"/>
                          <a:ea typeface="Calibri"/>
                          <a:cs typeface="Times New Roman"/>
                        </a:rPr>
                        <a:t> </a:t>
                      </a:r>
                      <a:endParaRPr lang="ru-RU"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spcAft>
                          <a:spcPts val="0"/>
                        </a:spcAft>
                      </a:pPr>
                      <a:r>
                        <a:rPr lang="ru-RU" sz="2000" dirty="0">
                          <a:solidFill>
                            <a:srgbClr val="FF0000"/>
                          </a:solidFill>
                          <a:effectLst/>
                          <a:latin typeface="Times New Roman"/>
                          <a:ea typeface="Calibri"/>
                          <a:cs typeface="Times New Roman"/>
                        </a:rPr>
                        <a:t>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970162" y="548680"/>
            <a:ext cx="3170996" cy="461665"/>
          </a:xfrm>
          <a:prstGeom prst="rect">
            <a:avLst/>
          </a:prstGeom>
          <a:noFill/>
        </p:spPr>
        <p:txBody>
          <a:bodyPr wrap="none" rtlCol="0">
            <a:spAutoFit/>
          </a:bodyPr>
          <a:lstStyle/>
          <a:p>
            <a:r>
              <a:rPr lang="en-US" sz="2400" dirty="0">
                <a:solidFill>
                  <a:prstClr val="black"/>
                </a:solidFill>
              </a:rPr>
              <a:t>Example of the protocol</a:t>
            </a:r>
            <a:endParaRPr lang="ru-RU" sz="2400" dirty="0">
              <a:solidFill>
                <a:prstClr val="black"/>
              </a:solidFill>
            </a:endParaRPr>
          </a:p>
        </p:txBody>
      </p:sp>
    </p:spTree>
    <p:extLst>
      <p:ext uri="{BB962C8B-B14F-4D97-AF65-F5344CB8AC3E}">
        <p14:creationId xmlns:p14="http://schemas.microsoft.com/office/powerpoint/2010/main" val="4115363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F0"/>
          </a:solidFill>
        </p:spPr>
        <p:txBody>
          <a:bodyPr>
            <a:normAutofit/>
          </a:bodyPr>
          <a:lstStyle/>
          <a:p>
            <a:r>
              <a:rPr lang="en-US" sz="4000" dirty="0">
                <a:solidFill>
                  <a:schemeClr val="bg2"/>
                </a:solidFill>
              </a:rPr>
              <a:t>Questionnaires</a:t>
            </a:r>
            <a:endParaRPr lang="ru-RU" sz="4000" dirty="0">
              <a:solidFill>
                <a:schemeClr val="bg2"/>
              </a:solidFill>
            </a:endParaRPr>
          </a:p>
        </p:txBody>
      </p:sp>
      <p:sp>
        <p:nvSpPr>
          <p:cNvPr id="3" name="Объект 2"/>
          <p:cNvSpPr>
            <a:spLocks noGrp="1"/>
          </p:cNvSpPr>
          <p:nvPr>
            <p:ph idx="1"/>
          </p:nvPr>
        </p:nvSpPr>
        <p:spPr/>
        <p:txBody>
          <a:bodyPr>
            <a:normAutofit lnSpcReduction="10000"/>
          </a:bodyPr>
          <a:lstStyle/>
          <a:p>
            <a:r>
              <a:rPr lang="en-US" dirty="0"/>
              <a:t>Questionnaires provide an opportunity to get information about large groups of people </a:t>
            </a:r>
            <a:r>
              <a:rPr lang="en-US" dirty="0">
                <a:solidFill>
                  <a:schemeClr val="tx2">
                    <a:lumMod val="60000"/>
                    <a:lumOff val="40000"/>
                  </a:schemeClr>
                </a:solidFill>
              </a:rPr>
              <a:t>by interviewing</a:t>
            </a:r>
            <a:r>
              <a:rPr lang="en-US" dirty="0"/>
              <a:t> some part of these people who make up </a:t>
            </a:r>
            <a:r>
              <a:rPr lang="en-US" dirty="0">
                <a:solidFill>
                  <a:schemeClr val="tx2">
                    <a:lumMod val="60000"/>
                    <a:lumOff val="40000"/>
                  </a:schemeClr>
                </a:solidFill>
              </a:rPr>
              <a:t>a representative (representative) sample</a:t>
            </a:r>
            <a:r>
              <a:rPr lang="en-US" dirty="0" smtClean="0">
                <a:solidFill>
                  <a:schemeClr val="tx2">
                    <a:lumMod val="60000"/>
                    <a:lumOff val="40000"/>
                  </a:schemeClr>
                </a:solidFill>
              </a:rPr>
              <a:t>.</a:t>
            </a:r>
          </a:p>
          <a:p>
            <a:r>
              <a:rPr lang="en-US" dirty="0"/>
              <a:t>Large firms engaged in probing public opinion usually receive results that deviate from the results of the survey of the entire population by no more than 3-4 % in both directions.</a:t>
            </a:r>
            <a:endParaRPr lang="ru-RU" dirty="0"/>
          </a:p>
        </p:txBody>
      </p:sp>
    </p:spTree>
    <p:extLst>
      <p:ext uri="{BB962C8B-B14F-4D97-AF65-F5344CB8AC3E}">
        <p14:creationId xmlns:p14="http://schemas.microsoft.com/office/powerpoint/2010/main" val="1682605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75000"/>
            </a:schemeClr>
          </a:solidFill>
        </p:spPr>
        <p:txBody>
          <a:bodyPr/>
          <a:lstStyle/>
          <a:p>
            <a:r>
              <a:rPr lang="en-US" dirty="0">
                <a:solidFill>
                  <a:schemeClr val="bg1"/>
                </a:solidFill>
              </a:rPr>
              <a:t>Test</a:t>
            </a:r>
            <a:r>
              <a:rPr lang="ru-RU" dirty="0" smtClean="0"/>
              <a:t>  </a:t>
            </a:r>
            <a:endParaRPr lang="ru-RU" dirty="0"/>
          </a:p>
        </p:txBody>
      </p:sp>
      <p:sp>
        <p:nvSpPr>
          <p:cNvPr id="3" name="Объект 2"/>
          <p:cNvSpPr>
            <a:spLocks noGrp="1"/>
          </p:cNvSpPr>
          <p:nvPr>
            <p:ph idx="1"/>
          </p:nvPr>
        </p:nvSpPr>
        <p:spPr/>
        <p:txBody>
          <a:bodyPr>
            <a:normAutofit/>
          </a:bodyPr>
          <a:lstStyle/>
          <a:p>
            <a:pPr marL="0" indent="0">
              <a:buNone/>
            </a:pPr>
            <a:r>
              <a:rPr lang="ru-RU" dirty="0"/>
              <a:t>– </a:t>
            </a:r>
            <a:r>
              <a:rPr lang="en-US" i="1" dirty="0">
                <a:solidFill>
                  <a:srgbClr val="FF0000"/>
                </a:solidFill>
              </a:rPr>
              <a:t>a standardized </a:t>
            </a:r>
            <a:r>
              <a:rPr lang="en-US" i="1" dirty="0"/>
              <a:t>method for measuring the various characteristics of individuals who serve as objects of observation</a:t>
            </a:r>
            <a:r>
              <a:rPr lang="en-US" i="1" dirty="0" smtClean="0"/>
              <a:t>. </a:t>
            </a:r>
            <a:endParaRPr lang="ru-RU" i="1" dirty="0" smtClean="0"/>
          </a:p>
          <a:p>
            <a:r>
              <a:rPr lang="en-US" dirty="0"/>
              <a:t>Tests allow you to evaluate intellectual or perceptual abilities, motor functions or personal characteristics, the threshold of anxiety, etc.</a:t>
            </a:r>
            <a:endParaRPr lang="ru-RU" dirty="0"/>
          </a:p>
        </p:txBody>
      </p:sp>
    </p:spTree>
    <p:extLst>
      <p:ext uri="{BB962C8B-B14F-4D97-AF65-F5344CB8AC3E}">
        <p14:creationId xmlns:p14="http://schemas.microsoft.com/office/powerpoint/2010/main" val="234944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hop.imaton.com/mod_files/catalog_1_images/img_img_catalog_1_images_597.jpg"/>
          <p:cNvPicPr>
            <a:picLocks noChangeAspect="1"/>
          </p:cNvPicPr>
          <p:nvPr/>
        </p:nvPicPr>
        <p:blipFill>
          <a:blip r:embed="rId2" cstate="print"/>
          <a:srcRect/>
          <a:stretch>
            <a:fillRect/>
          </a:stretch>
        </p:blipFill>
        <p:spPr bwMode="auto">
          <a:xfrm>
            <a:off x="381296" y="774000"/>
            <a:ext cx="8149475" cy="6084000"/>
          </a:xfrm>
          <a:prstGeom prst="rect">
            <a:avLst/>
          </a:prstGeom>
          <a:noFill/>
          <a:ln w="9525">
            <a:noFill/>
            <a:miter lim="800000"/>
            <a:headEnd/>
            <a:tailEnd/>
          </a:ln>
        </p:spPr>
      </p:pic>
      <p:sp>
        <p:nvSpPr>
          <p:cNvPr id="3" name="TextBox 2"/>
          <p:cNvSpPr txBox="1"/>
          <p:nvPr/>
        </p:nvSpPr>
        <p:spPr>
          <a:xfrm>
            <a:off x="381296" y="6595407"/>
            <a:ext cx="8149475" cy="258917"/>
          </a:xfrm>
          <a:prstGeom prst="rect">
            <a:avLst/>
          </a:prstGeom>
          <a:noFill/>
        </p:spPr>
        <p:txBody>
          <a:bodyPr wrap="square" rtlCol="0">
            <a:spAutoFit/>
          </a:bodyPr>
          <a:lstStyle/>
          <a:p>
            <a:pPr>
              <a:lnSpc>
                <a:spcPct val="115000"/>
              </a:lnSpc>
              <a:spcAft>
                <a:spcPts val="1000"/>
              </a:spcAft>
            </a:pPr>
            <a:r>
              <a:rPr lang="ru-RU" sz="1000" dirty="0">
                <a:solidFill>
                  <a:prstClr val="black"/>
                </a:solidFill>
                <a:ea typeface="Calibri"/>
                <a:cs typeface="Times New Roman"/>
              </a:rPr>
              <a:t>http://shop.imaton.com/mod_files/catalog_1_images/img_img_catalog_1_images_597.jpg</a:t>
            </a:r>
          </a:p>
        </p:txBody>
      </p:sp>
      <p:sp>
        <p:nvSpPr>
          <p:cNvPr id="4" name="Прямоугольник 3"/>
          <p:cNvSpPr/>
          <p:nvPr/>
        </p:nvSpPr>
        <p:spPr>
          <a:xfrm>
            <a:off x="381296" y="256056"/>
            <a:ext cx="8367168" cy="523220"/>
          </a:xfrm>
          <a:prstGeom prst="rect">
            <a:avLst/>
          </a:prstGeom>
        </p:spPr>
        <p:txBody>
          <a:bodyPr wrap="square">
            <a:spAutoFit/>
          </a:bodyPr>
          <a:lstStyle/>
          <a:p>
            <a:pPr algn="ctr"/>
            <a:r>
              <a:rPr lang="en-US" sz="2800" dirty="0"/>
              <a:t>Example of a test for learning ability by A. Y. </a:t>
            </a:r>
            <a:r>
              <a:rPr lang="en-US" sz="2800" dirty="0" err="1"/>
              <a:t>Ivanova</a:t>
            </a:r>
            <a:endParaRPr lang="ru-RU" sz="2800" dirty="0"/>
          </a:p>
        </p:txBody>
      </p:sp>
    </p:spTree>
    <p:extLst>
      <p:ext uri="{BB962C8B-B14F-4D97-AF65-F5344CB8AC3E}">
        <p14:creationId xmlns:p14="http://schemas.microsoft.com/office/powerpoint/2010/main" val="113454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a:solidFill>
            <a:srgbClr val="FFFF00"/>
          </a:solidFill>
        </p:spPr>
        <p:txBody>
          <a:bodyPr>
            <a:normAutofit/>
          </a:bodyPr>
          <a:lstStyle/>
          <a:p>
            <a:r>
              <a:rPr lang="en-US" sz="3600" dirty="0"/>
              <a:t>Correlation analysis method (example)</a:t>
            </a:r>
            <a:endParaRPr lang="ru-RU" sz="2400" dirty="0"/>
          </a:p>
        </p:txBody>
      </p:sp>
      <p:sp>
        <p:nvSpPr>
          <p:cNvPr id="3" name="Объект 2"/>
          <p:cNvSpPr>
            <a:spLocks noGrp="1"/>
          </p:cNvSpPr>
          <p:nvPr>
            <p:ph idx="1"/>
          </p:nvPr>
        </p:nvSpPr>
        <p:spPr>
          <a:xfrm>
            <a:off x="323528" y="1340768"/>
            <a:ext cx="8496944" cy="5328592"/>
          </a:xfrm>
        </p:spPr>
        <p:txBody>
          <a:bodyPr>
            <a:normAutofit fontScale="92500" lnSpcReduction="20000"/>
          </a:bodyPr>
          <a:lstStyle/>
          <a:p>
            <a:pPr algn="just"/>
            <a:r>
              <a:rPr lang="en-US" sz="3300" dirty="0"/>
              <a:t>Can we assume that 17-18-year-old female students are more sociable than boys of the same age</a:t>
            </a:r>
            <a:r>
              <a:rPr lang="en-US" sz="3300" dirty="0" smtClean="0"/>
              <a:t>?</a:t>
            </a:r>
            <a:endParaRPr lang="ru-RU" sz="3300" dirty="0" smtClean="0"/>
          </a:p>
          <a:p>
            <a:pPr algn="just"/>
            <a:r>
              <a:rPr lang="en-US" sz="3300" dirty="0"/>
              <a:t>To answer this question, it is enough to </a:t>
            </a:r>
            <a:r>
              <a:rPr lang="en-US" sz="3300" dirty="0">
                <a:solidFill>
                  <a:srgbClr val="0070C0"/>
                </a:solidFill>
              </a:rPr>
              <a:t>establish a relationship</a:t>
            </a:r>
            <a:r>
              <a:rPr lang="en-US" sz="3300" dirty="0"/>
              <a:t> between the data obtained as a result of observation or testing. In particular, it is necessary to compare, for example, the estimates of sociability of girls with the corresponding estimates for boys</a:t>
            </a:r>
            <a:r>
              <a:rPr lang="en-US" sz="3300" dirty="0" smtClean="0"/>
              <a:t>.</a:t>
            </a:r>
            <a:endParaRPr lang="ru-RU" sz="3300" dirty="0" smtClean="0"/>
          </a:p>
          <a:p>
            <a:pPr algn="just"/>
            <a:r>
              <a:rPr lang="en-US" sz="3300" dirty="0"/>
              <a:t>Such dependencies are evaluated mainly using </a:t>
            </a:r>
            <a:r>
              <a:rPr lang="en-US" sz="3300" dirty="0">
                <a:solidFill>
                  <a:srgbClr val="0070C0"/>
                </a:solidFill>
              </a:rPr>
              <a:t>statistical methods. </a:t>
            </a:r>
            <a:r>
              <a:rPr lang="en-US" sz="3300" dirty="0"/>
              <a:t>Most often, the </a:t>
            </a:r>
            <a:r>
              <a:rPr lang="en-US" sz="3300" dirty="0">
                <a:solidFill>
                  <a:srgbClr val="0070C0"/>
                </a:solidFill>
              </a:rPr>
              <a:t>correlation coefficient</a:t>
            </a:r>
            <a:r>
              <a:rPr lang="en-US" sz="3300" dirty="0"/>
              <a:t> is calculated.</a:t>
            </a:r>
            <a:endParaRPr lang="ru-RU" dirty="0"/>
          </a:p>
        </p:txBody>
      </p:sp>
    </p:spTree>
    <p:extLst>
      <p:ext uri="{BB962C8B-B14F-4D97-AF65-F5344CB8AC3E}">
        <p14:creationId xmlns:p14="http://schemas.microsoft.com/office/powerpoint/2010/main" val="370015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a:solidFill>
            <a:srgbClr val="FFFF00"/>
          </a:solidFill>
        </p:spPr>
        <p:txBody>
          <a:bodyPr>
            <a:noAutofit/>
          </a:bodyPr>
          <a:lstStyle/>
          <a:p>
            <a:r>
              <a:rPr lang="en-US" sz="3600" dirty="0"/>
              <a:t>Lack of the correlation analysis method</a:t>
            </a:r>
            <a:endParaRPr lang="ru-RU" sz="3600" dirty="0"/>
          </a:p>
        </p:txBody>
      </p:sp>
      <p:sp>
        <p:nvSpPr>
          <p:cNvPr id="3" name="Объект 2"/>
          <p:cNvSpPr>
            <a:spLocks noGrp="1"/>
          </p:cNvSpPr>
          <p:nvPr>
            <p:ph idx="1"/>
          </p:nvPr>
        </p:nvSpPr>
        <p:spPr>
          <a:xfrm>
            <a:off x="189856" y="1124744"/>
            <a:ext cx="8784976" cy="5544616"/>
          </a:xfrm>
        </p:spPr>
        <p:txBody>
          <a:bodyPr>
            <a:noAutofit/>
          </a:bodyPr>
          <a:lstStyle/>
          <a:p>
            <a:pPr algn="just"/>
            <a:r>
              <a:rPr lang="en-US" sz="2700" dirty="0"/>
              <a:t>This method, however, does not solve the problem associated with the possible interpretation of the dependence that exists between variables</a:t>
            </a:r>
            <a:r>
              <a:rPr lang="en-US" sz="2700" dirty="0" smtClean="0"/>
              <a:t>.</a:t>
            </a:r>
            <a:endParaRPr lang="ru-RU" sz="2700" dirty="0" smtClean="0"/>
          </a:p>
          <a:p>
            <a:pPr algn="just"/>
            <a:r>
              <a:rPr lang="en-US" sz="2700" dirty="0">
                <a:solidFill>
                  <a:srgbClr val="0070C0"/>
                </a:solidFill>
              </a:rPr>
              <a:t>For example, </a:t>
            </a:r>
            <a:r>
              <a:rPr lang="en-US" sz="2700" dirty="0"/>
              <a:t>when studying aggression in children, it turned out that violent children are more likely than others to watch TV movies with scenes of cruelty</a:t>
            </a:r>
            <a:r>
              <a:rPr lang="en-US" sz="2700" dirty="0" smtClean="0"/>
              <a:t>.</a:t>
            </a:r>
            <a:endParaRPr lang="ru-RU" sz="2700" dirty="0" smtClean="0"/>
          </a:p>
          <a:p>
            <a:pPr algn="just"/>
            <a:r>
              <a:rPr lang="en-US" sz="2700" dirty="0">
                <a:solidFill>
                  <a:srgbClr val="0070C0"/>
                </a:solidFill>
              </a:rPr>
              <a:t>Does this mean that such </a:t>
            </a:r>
            <a:r>
              <a:rPr lang="en-US" sz="2700" dirty="0"/>
              <a:t>a spectacle engenders aggressiveness in them, or, on the contrary, violent spectacles attract the most aggressive children? How do you determine which of these two variables is the cause and which is the effect</a:t>
            </a:r>
            <a:r>
              <a:rPr lang="en-US" sz="2700" dirty="0" smtClean="0"/>
              <a:t>?</a:t>
            </a:r>
            <a:endParaRPr lang="ru-RU" sz="2700" dirty="0" smtClean="0"/>
          </a:p>
          <a:p>
            <a:pPr algn="just"/>
            <a:r>
              <a:rPr lang="en-US" sz="2700" dirty="0"/>
              <a:t>Correlation analysis does not answer such questions.</a:t>
            </a:r>
            <a:endParaRPr lang="ru-RU" sz="2700" dirty="0"/>
          </a:p>
        </p:txBody>
      </p:sp>
    </p:spTree>
    <p:extLst>
      <p:ext uri="{BB962C8B-B14F-4D97-AF65-F5344CB8AC3E}">
        <p14:creationId xmlns:p14="http://schemas.microsoft.com/office/powerpoint/2010/main" val="374767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80630"/>
            <a:ext cx="8229600" cy="1143000"/>
          </a:xfrm>
          <a:solidFill>
            <a:srgbClr val="00B0F0"/>
          </a:solidFill>
          <a:scene3d>
            <a:camera prst="orthographicFront"/>
            <a:lightRig rig="threePt" dir="t"/>
          </a:scene3d>
          <a:sp3d>
            <a:bevelT prst="convex"/>
          </a:sp3d>
        </p:spPr>
        <p:txBody>
          <a:bodyPr>
            <a:normAutofit/>
          </a:bodyPr>
          <a:lstStyle/>
          <a:p>
            <a:r>
              <a:rPr lang="en-US" dirty="0">
                <a:solidFill>
                  <a:schemeClr val="tx2"/>
                </a:solidFill>
              </a:rPr>
              <a:t>Let's remember the lecture </a:t>
            </a:r>
            <a:r>
              <a:rPr lang="en-US" dirty="0" smtClean="0">
                <a:solidFill>
                  <a:schemeClr val="tx2"/>
                </a:solidFill>
              </a:rPr>
              <a:t>plan</a:t>
            </a:r>
            <a:endParaRPr lang="ru-RU" dirty="0">
              <a:solidFill>
                <a:schemeClr val="tx2"/>
              </a:solidFill>
            </a:endParaRPr>
          </a:p>
        </p:txBody>
      </p:sp>
      <p:sp>
        <p:nvSpPr>
          <p:cNvPr id="3" name="Объект 2"/>
          <p:cNvSpPr>
            <a:spLocks noGrp="1"/>
          </p:cNvSpPr>
          <p:nvPr>
            <p:ph idx="1"/>
          </p:nvPr>
        </p:nvSpPr>
        <p:spPr>
          <a:xfrm>
            <a:off x="1259632" y="1844824"/>
            <a:ext cx="7427168" cy="2620888"/>
          </a:xfrm>
        </p:spPr>
        <p:txBody>
          <a:bodyPr/>
          <a:lstStyle/>
          <a:p>
            <a:pPr marL="0" indent="0">
              <a:buNone/>
            </a:pPr>
            <a:endParaRPr lang="ru-RU" dirty="0"/>
          </a:p>
          <a:p>
            <a:r>
              <a:rPr lang="en-US" dirty="0"/>
              <a:t>1 Descriptive </a:t>
            </a:r>
            <a:r>
              <a:rPr lang="en-US" dirty="0" smtClean="0"/>
              <a:t>methods</a:t>
            </a:r>
            <a:endParaRPr lang="ru-RU" dirty="0" smtClean="0"/>
          </a:p>
          <a:p>
            <a:r>
              <a:rPr lang="en-US" dirty="0" smtClean="0">
                <a:solidFill>
                  <a:srgbClr val="0070C0"/>
                </a:solidFill>
              </a:rPr>
              <a:t>2 </a:t>
            </a:r>
            <a:r>
              <a:rPr lang="en-US" dirty="0">
                <a:solidFill>
                  <a:srgbClr val="0070C0"/>
                </a:solidFill>
              </a:rPr>
              <a:t>Experimental </a:t>
            </a:r>
            <a:r>
              <a:rPr lang="en-US" dirty="0" smtClean="0">
                <a:solidFill>
                  <a:srgbClr val="0070C0"/>
                </a:solidFill>
              </a:rPr>
              <a:t>method</a:t>
            </a:r>
            <a:endParaRPr lang="ru-RU" dirty="0" smtClean="0">
              <a:solidFill>
                <a:srgbClr val="0070C0"/>
              </a:solidFill>
            </a:endParaRPr>
          </a:p>
          <a:p>
            <a:r>
              <a:rPr lang="en-US" dirty="0" smtClean="0"/>
              <a:t>3 </a:t>
            </a:r>
            <a:r>
              <a:rPr lang="en-US" dirty="0"/>
              <a:t>Organization of </a:t>
            </a:r>
            <a:r>
              <a:rPr lang="en-US" dirty="0" smtClean="0"/>
              <a:t>the pilot study</a:t>
            </a:r>
            <a:endParaRPr lang="ru-RU" dirty="0"/>
          </a:p>
        </p:txBody>
      </p:sp>
      <p:sp>
        <p:nvSpPr>
          <p:cNvPr id="4" name="Прямоугольник 3"/>
          <p:cNvSpPr/>
          <p:nvPr/>
        </p:nvSpPr>
        <p:spPr>
          <a:xfrm>
            <a:off x="4405778" y="4786906"/>
            <a:ext cx="4363374" cy="1200329"/>
          </a:xfrm>
          <a:prstGeom prst="rect">
            <a:avLst/>
          </a:prstGeom>
        </p:spPr>
        <p:txBody>
          <a:bodyPr wrap="none">
            <a:spAutoFit/>
          </a:bodyPr>
          <a:lstStyle/>
          <a:p>
            <a:r>
              <a:rPr lang="en-US" sz="2400" dirty="0">
                <a:solidFill>
                  <a:srgbClr val="0070C0"/>
                </a:solidFill>
              </a:rPr>
              <a:t>Consider 2 Experimental </a:t>
            </a:r>
            <a:r>
              <a:rPr lang="en-US" sz="2400" dirty="0" smtClean="0">
                <a:solidFill>
                  <a:srgbClr val="0070C0"/>
                </a:solidFill>
              </a:rPr>
              <a:t>method</a:t>
            </a:r>
            <a:r>
              <a:rPr lang="ru-RU" sz="2400" dirty="0" smtClean="0">
                <a:solidFill>
                  <a:srgbClr val="0070C0"/>
                </a:solidFill>
              </a:rPr>
              <a:t>.</a:t>
            </a:r>
          </a:p>
          <a:p>
            <a:endParaRPr lang="ru-RU" sz="2400" dirty="0" smtClean="0">
              <a:solidFill>
                <a:srgbClr val="0070C0"/>
              </a:solidFill>
            </a:endParaRPr>
          </a:p>
          <a:p>
            <a:r>
              <a:rPr lang="en-US" sz="2400" dirty="0" smtClean="0">
                <a:solidFill>
                  <a:srgbClr val="0070C0"/>
                </a:solidFill>
              </a:rPr>
              <a:t>Let's </a:t>
            </a:r>
            <a:r>
              <a:rPr lang="en-US" sz="2400" dirty="0">
                <a:solidFill>
                  <a:srgbClr val="0070C0"/>
                </a:solidFill>
              </a:rPr>
              <a:t>start with a small example.</a:t>
            </a:r>
            <a:endParaRPr lang="ru-RU" sz="2400" dirty="0">
              <a:solidFill>
                <a:srgbClr val="0070C0"/>
              </a:solidFill>
            </a:endParaRPr>
          </a:p>
        </p:txBody>
      </p:sp>
    </p:spTree>
    <p:extLst>
      <p:ext uri="{BB962C8B-B14F-4D97-AF65-F5344CB8AC3E}">
        <p14:creationId xmlns:p14="http://schemas.microsoft.com/office/powerpoint/2010/main" val="3903059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actroom.trusttown.net/facts/wp-content/uploads/2012/08/4.png"/>
          <p:cNvPicPr>
            <a:picLocks noChangeAspect="1"/>
          </p:cNvPicPr>
          <p:nvPr/>
        </p:nvPicPr>
        <p:blipFill>
          <a:blip r:embed="rId2" cstate="print"/>
          <a:srcRect/>
          <a:stretch>
            <a:fillRect/>
          </a:stretch>
        </p:blipFill>
        <p:spPr bwMode="auto">
          <a:xfrm>
            <a:off x="-249678" y="-154180"/>
            <a:ext cx="6228164" cy="5760000"/>
          </a:xfrm>
          <a:prstGeom prst="rect">
            <a:avLst/>
          </a:prstGeom>
          <a:noFill/>
          <a:ln w="9525">
            <a:noFill/>
            <a:miter lim="800000"/>
            <a:headEnd/>
            <a:tailEnd/>
          </a:ln>
        </p:spPr>
      </p:pic>
      <p:sp>
        <p:nvSpPr>
          <p:cNvPr id="3" name="TextBox 2"/>
          <p:cNvSpPr txBox="1">
            <a:spLocks noChangeAspect="1"/>
          </p:cNvSpPr>
          <p:nvPr/>
        </p:nvSpPr>
        <p:spPr>
          <a:xfrm rot="-1560000">
            <a:off x="1825119" y="4055046"/>
            <a:ext cx="3975199" cy="415498"/>
          </a:xfrm>
          <a:prstGeom prst="rect">
            <a:avLst/>
          </a:prstGeom>
          <a:noFill/>
        </p:spPr>
        <p:txBody>
          <a:bodyPr wrap="square" rtlCol="0">
            <a:spAutoFit/>
          </a:bodyPr>
          <a:lstStyle/>
          <a:p>
            <a:r>
              <a:rPr lang="ru-RU" sz="1050" dirty="0">
                <a:ea typeface="Calibri"/>
                <a:cs typeface="Times New Roman"/>
              </a:rPr>
              <a:t>http://factroom.trusttown.net/facts/wp-content/uploads/2012/08/4.png</a:t>
            </a:r>
            <a:endParaRPr lang="ru-RU" sz="1050" dirty="0"/>
          </a:p>
        </p:txBody>
      </p:sp>
      <p:sp>
        <p:nvSpPr>
          <p:cNvPr id="4" name="TextBox 3"/>
          <p:cNvSpPr txBox="1"/>
          <p:nvPr/>
        </p:nvSpPr>
        <p:spPr>
          <a:xfrm>
            <a:off x="1807510" y="5587454"/>
            <a:ext cx="7293404" cy="1200329"/>
          </a:xfrm>
          <a:prstGeom prst="rect">
            <a:avLst/>
          </a:prstGeom>
          <a:noFill/>
        </p:spPr>
        <p:txBody>
          <a:bodyPr wrap="square" rtlCol="0">
            <a:spAutoFit/>
          </a:bodyPr>
          <a:lstStyle/>
          <a:p>
            <a:r>
              <a:rPr lang="ru-RU" sz="2400" dirty="0"/>
              <a:t> </a:t>
            </a:r>
            <a:r>
              <a:rPr lang="en-US" sz="2400" dirty="0"/>
              <a:t>It is used to assess the perception of depth, or "cliff". This question has both theoretical and practical significance.</a:t>
            </a:r>
            <a:endParaRPr lang="ru-RU" sz="2400" dirty="0"/>
          </a:p>
        </p:txBody>
      </p:sp>
      <p:sp>
        <p:nvSpPr>
          <p:cNvPr id="5" name="TextBox 4"/>
          <p:cNvSpPr txBox="1"/>
          <p:nvPr/>
        </p:nvSpPr>
        <p:spPr>
          <a:xfrm>
            <a:off x="5779299" y="692696"/>
            <a:ext cx="3312368" cy="2308324"/>
          </a:xfrm>
          <a:prstGeom prst="rect">
            <a:avLst/>
          </a:prstGeom>
          <a:noFill/>
        </p:spPr>
        <p:txBody>
          <a:bodyPr wrap="square" rtlCol="0">
            <a:spAutoFit/>
          </a:bodyPr>
          <a:lstStyle/>
          <a:p>
            <a:r>
              <a:rPr lang="en-US" sz="2400" dirty="0"/>
              <a:t>The Visual Cliff study was developed by Walk &amp; Gibson. The experiment is used to answer the question: Do babies perceive depth?</a:t>
            </a:r>
            <a:endParaRPr lang="ru-RU" sz="2400" dirty="0" smtClean="0"/>
          </a:p>
        </p:txBody>
      </p:sp>
      <p:sp>
        <p:nvSpPr>
          <p:cNvPr id="6" name="TextBox 5"/>
          <p:cNvSpPr txBox="1"/>
          <p:nvPr/>
        </p:nvSpPr>
        <p:spPr>
          <a:xfrm>
            <a:off x="5364088" y="3297496"/>
            <a:ext cx="3528392" cy="1938992"/>
          </a:xfrm>
          <a:prstGeom prst="rect">
            <a:avLst/>
          </a:prstGeom>
          <a:noFill/>
        </p:spPr>
        <p:txBody>
          <a:bodyPr wrap="square" rtlCol="0">
            <a:spAutoFit/>
          </a:bodyPr>
          <a:lstStyle/>
          <a:p>
            <a:pPr lvl="0"/>
            <a:r>
              <a:rPr lang="en-US" sz="2400" dirty="0">
                <a:solidFill>
                  <a:prstClr val="black"/>
                </a:solidFill>
              </a:rPr>
              <a:t>It is used to assess the perception of depth, or "cliff". This question has both theoretical and practical significance.</a:t>
            </a:r>
            <a:endParaRPr lang="ru-RU" sz="2400" dirty="0">
              <a:solidFill>
                <a:prstClr val="black"/>
              </a:solidFill>
            </a:endParaRPr>
          </a:p>
        </p:txBody>
      </p:sp>
    </p:spTree>
    <p:extLst>
      <p:ext uri="{BB962C8B-B14F-4D97-AF65-F5344CB8AC3E}">
        <p14:creationId xmlns:p14="http://schemas.microsoft.com/office/powerpoint/2010/main" val="271910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actroom.trusttown.net/facts/wp-content/uploads/2012/08/4.png"/>
          <p:cNvPicPr>
            <a:picLocks noChangeAspect="1"/>
          </p:cNvPicPr>
          <p:nvPr/>
        </p:nvPicPr>
        <p:blipFill>
          <a:blip r:embed="rId2" cstate="print"/>
          <a:srcRect/>
          <a:stretch>
            <a:fillRect/>
          </a:stretch>
        </p:blipFill>
        <p:spPr bwMode="auto">
          <a:xfrm>
            <a:off x="-249678" y="-154180"/>
            <a:ext cx="6228164" cy="5760000"/>
          </a:xfrm>
          <a:prstGeom prst="rect">
            <a:avLst/>
          </a:prstGeom>
          <a:noFill/>
          <a:ln w="9525">
            <a:noFill/>
            <a:miter lim="800000"/>
            <a:headEnd/>
            <a:tailEnd/>
          </a:ln>
        </p:spPr>
      </p:pic>
      <p:sp>
        <p:nvSpPr>
          <p:cNvPr id="3" name="TextBox 2"/>
          <p:cNvSpPr txBox="1">
            <a:spLocks noChangeAspect="1"/>
          </p:cNvSpPr>
          <p:nvPr/>
        </p:nvSpPr>
        <p:spPr>
          <a:xfrm rot="-1560000">
            <a:off x="1825119" y="4055046"/>
            <a:ext cx="3975199" cy="415498"/>
          </a:xfrm>
          <a:prstGeom prst="rect">
            <a:avLst/>
          </a:prstGeom>
          <a:noFill/>
        </p:spPr>
        <p:txBody>
          <a:bodyPr wrap="square" rtlCol="0">
            <a:spAutoFit/>
          </a:bodyPr>
          <a:lstStyle/>
          <a:p>
            <a:r>
              <a:rPr lang="ru-RU" sz="1050" dirty="0">
                <a:solidFill>
                  <a:prstClr val="black"/>
                </a:solidFill>
                <a:ea typeface="Calibri"/>
                <a:cs typeface="Times New Roman"/>
              </a:rPr>
              <a:t>http://factroom.trusttown.net/facts/wp-content/uploads/2012/08/4.png</a:t>
            </a:r>
            <a:endParaRPr lang="ru-RU" sz="1050" dirty="0">
              <a:solidFill>
                <a:prstClr val="black"/>
              </a:solidFill>
            </a:endParaRPr>
          </a:p>
        </p:txBody>
      </p:sp>
      <p:sp>
        <p:nvSpPr>
          <p:cNvPr id="4" name="TextBox 3"/>
          <p:cNvSpPr txBox="1"/>
          <p:nvPr/>
        </p:nvSpPr>
        <p:spPr>
          <a:xfrm>
            <a:off x="142610" y="5597685"/>
            <a:ext cx="8982690" cy="1107996"/>
          </a:xfrm>
          <a:prstGeom prst="rect">
            <a:avLst/>
          </a:prstGeom>
          <a:noFill/>
        </p:spPr>
        <p:txBody>
          <a:bodyPr wrap="square" rtlCol="0">
            <a:spAutoFit/>
          </a:bodyPr>
          <a:lstStyle/>
          <a:p>
            <a:r>
              <a:rPr lang="en-US" sz="2200" dirty="0">
                <a:solidFill>
                  <a:prstClr val="black"/>
                </a:solidFill>
              </a:rPr>
              <a:t>The mother tries to persuade the baby to crawl to her on the glass. Will the baby crawl along the "shallow" side and refuse to crawl along the "deep" side? If this happens, it can be concluded that the infant perceives depth.</a:t>
            </a:r>
            <a:endParaRPr lang="ru-RU" sz="2200" dirty="0">
              <a:solidFill>
                <a:prstClr val="black"/>
              </a:solidFill>
            </a:endParaRPr>
          </a:p>
        </p:txBody>
      </p:sp>
      <p:sp>
        <p:nvSpPr>
          <p:cNvPr id="5" name="TextBox 4"/>
          <p:cNvSpPr txBox="1"/>
          <p:nvPr/>
        </p:nvSpPr>
        <p:spPr>
          <a:xfrm>
            <a:off x="5476500" y="956519"/>
            <a:ext cx="3689204" cy="1446550"/>
          </a:xfrm>
          <a:prstGeom prst="rect">
            <a:avLst/>
          </a:prstGeom>
          <a:noFill/>
        </p:spPr>
        <p:txBody>
          <a:bodyPr wrap="square" rtlCol="0">
            <a:spAutoFit/>
          </a:bodyPr>
          <a:lstStyle/>
          <a:p>
            <a:r>
              <a:rPr lang="ru-RU" sz="2200" dirty="0" smtClean="0">
                <a:solidFill>
                  <a:prstClr val="black"/>
                </a:solidFill>
              </a:rPr>
              <a:t> </a:t>
            </a:r>
            <a:r>
              <a:rPr lang="en-US" sz="2200" dirty="0">
                <a:solidFill>
                  <a:prstClr val="black"/>
                </a:solidFill>
              </a:rPr>
              <a:t>"Visual clipping" is shown in the figure. The fixture consists of a large table with a glass cover in two halves.</a:t>
            </a:r>
            <a:endParaRPr lang="ru-RU" sz="2200" dirty="0">
              <a:solidFill>
                <a:prstClr val="black"/>
              </a:solidFill>
            </a:endParaRPr>
          </a:p>
        </p:txBody>
      </p:sp>
      <p:sp>
        <p:nvSpPr>
          <p:cNvPr id="6" name="TextBox 5"/>
          <p:cNvSpPr txBox="1"/>
          <p:nvPr/>
        </p:nvSpPr>
        <p:spPr>
          <a:xfrm>
            <a:off x="5335166" y="2541499"/>
            <a:ext cx="3808834" cy="1785104"/>
          </a:xfrm>
          <a:prstGeom prst="rect">
            <a:avLst/>
          </a:prstGeom>
          <a:noFill/>
        </p:spPr>
        <p:txBody>
          <a:bodyPr wrap="square" rtlCol="0">
            <a:spAutoFit/>
          </a:bodyPr>
          <a:lstStyle/>
          <a:p>
            <a:r>
              <a:rPr lang="en-US" sz="2200" dirty="0">
                <a:solidFill>
                  <a:prstClr val="black"/>
                </a:solidFill>
              </a:rPr>
              <a:t>One side of the plaid fabric is directly adjacent to the glass, giving the impression of a hard surface. This part is called "shallow</a:t>
            </a:r>
            <a:r>
              <a:rPr lang="en-US" sz="2200" dirty="0" smtClean="0">
                <a:solidFill>
                  <a:prstClr val="black"/>
                </a:solidFill>
              </a:rPr>
              <a:t>".</a:t>
            </a:r>
            <a:endParaRPr lang="ru-RU" sz="2200" dirty="0">
              <a:solidFill>
                <a:prstClr val="black"/>
              </a:solidFill>
            </a:endParaRPr>
          </a:p>
        </p:txBody>
      </p:sp>
      <p:sp>
        <p:nvSpPr>
          <p:cNvPr id="7" name="TextBox 6"/>
          <p:cNvSpPr txBox="1"/>
          <p:nvPr/>
        </p:nvSpPr>
        <p:spPr>
          <a:xfrm>
            <a:off x="2987824" y="4408146"/>
            <a:ext cx="6137476" cy="1107996"/>
          </a:xfrm>
          <a:prstGeom prst="rect">
            <a:avLst/>
          </a:prstGeom>
          <a:noFill/>
        </p:spPr>
        <p:txBody>
          <a:bodyPr wrap="square" rtlCol="0">
            <a:spAutoFit/>
          </a:bodyPr>
          <a:lstStyle/>
          <a:p>
            <a:r>
              <a:rPr lang="ru-RU" sz="2200" dirty="0" smtClean="0">
                <a:solidFill>
                  <a:prstClr val="black"/>
                </a:solidFill>
              </a:rPr>
              <a:t>         </a:t>
            </a:r>
            <a:r>
              <a:rPr lang="en-US" sz="2200" dirty="0">
                <a:solidFill>
                  <a:prstClr val="black"/>
                </a:solidFill>
              </a:rPr>
              <a:t>On the other side, the fabric is located below the glass level, giving the impression of a break. This part is called "deep".</a:t>
            </a:r>
            <a:endParaRPr lang="ru-RU" sz="2200" dirty="0">
              <a:solidFill>
                <a:prstClr val="black"/>
              </a:solidFill>
            </a:endParaRPr>
          </a:p>
        </p:txBody>
      </p:sp>
    </p:spTree>
    <p:extLst>
      <p:ext uri="{BB962C8B-B14F-4D97-AF65-F5344CB8AC3E}">
        <p14:creationId xmlns:p14="http://schemas.microsoft.com/office/powerpoint/2010/main" val="3304685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tx2">
              <a:lumMod val="60000"/>
              <a:lumOff val="40000"/>
            </a:schemeClr>
          </a:solidFill>
          <a:ln w="57150">
            <a:solidFill>
              <a:schemeClr val="tx1"/>
            </a:solidFill>
          </a:ln>
          <a:effectLst>
            <a:glow rad="139700">
              <a:schemeClr val="accent5">
                <a:satMod val="175000"/>
                <a:alpha val="40000"/>
              </a:schemeClr>
            </a:glow>
          </a:effectLst>
        </p:spPr>
        <p:txBody>
          <a:bodyPr/>
          <a:lstStyle/>
          <a:p>
            <a:r>
              <a:rPr lang="en-US" dirty="0"/>
              <a:t>Psychological research and its specifics</a:t>
            </a:r>
            <a:endParaRPr lang="ru-RU" dirty="0"/>
          </a:p>
        </p:txBody>
      </p:sp>
      <p:sp>
        <p:nvSpPr>
          <p:cNvPr id="3" name="TextBox 2"/>
          <p:cNvSpPr txBox="1"/>
          <p:nvPr/>
        </p:nvSpPr>
        <p:spPr>
          <a:xfrm>
            <a:off x="3635896" y="3929280"/>
            <a:ext cx="5328592" cy="1200329"/>
          </a:xfrm>
          <a:prstGeom prst="rect">
            <a:avLst/>
          </a:prstGeom>
          <a:noFill/>
        </p:spPr>
        <p:txBody>
          <a:bodyPr wrap="square" rtlCol="0">
            <a:spAutoFit/>
          </a:bodyPr>
          <a:lstStyle/>
          <a:p>
            <a:pPr indent="450215" algn="r">
              <a:spcAft>
                <a:spcPts val="0"/>
              </a:spcAft>
            </a:pPr>
            <a:r>
              <a:rPr lang="en-US" sz="2400" dirty="0" smtClean="0">
                <a:solidFill>
                  <a:schemeClr val="tx2">
                    <a:lumMod val="75000"/>
                  </a:schemeClr>
                </a:solidFill>
                <a:ea typeface="Calibri"/>
                <a:cs typeface="Times New Roman"/>
              </a:rPr>
              <a:t>According to the UNESCO rule, </a:t>
            </a:r>
            <a:r>
              <a:rPr lang="ru-RU" sz="2400" dirty="0" smtClean="0">
                <a:solidFill>
                  <a:schemeClr val="tx2">
                    <a:lumMod val="75000"/>
                  </a:schemeClr>
                </a:solidFill>
                <a:ea typeface="Calibri"/>
                <a:cs typeface="Times New Roman"/>
              </a:rPr>
              <a:t>           </a:t>
            </a:r>
            <a:r>
              <a:rPr lang="en-US" sz="2400" dirty="0" smtClean="0">
                <a:solidFill>
                  <a:schemeClr val="tx2">
                    <a:lumMod val="75000"/>
                  </a:schemeClr>
                </a:solidFill>
                <a:ea typeface="Calibri"/>
                <a:cs typeface="Times New Roman"/>
              </a:rPr>
              <a:t>"experiments on living people are only </a:t>
            </a:r>
            <a:r>
              <a:rPr lang="en-US" sz="2400" dirty="0" err="1" smtClean="0">
                <a:solidFill>
                  <a:schemeClr val="tx2">
                    <a:lumMod val="75000"/>
                  </a:schemeClr>
                </a:solidFill>
                <a:ea typeface="Calibri"/>
                <a:cs typeface="Times New Roman"/>
              </a:rPr>
              <a:t>allowedwith</a:t>
            </a:r>
            <a:r>
              <a:rPr lang="en-US" sz="2400" dirty="0" smtClean="0">
                <a:solidFill>
                  <a:schemeClr val="tx2">
                    <a:lumMod val="75000"/>
                  </a:schemeClr>
                </a:solidFill>
                <a:ea typeface="Calibri"/>
                <a:cs typeface="Times New Roman"/>
              </a:rPr>
              <a:t> their full consent."</a:t>
            </a:r>
            <a:endParaRPr lang="ru-RU" sz="2400" dirty="0">
              <a:solidFill>
                <a:schemeClr val="tx2">
                  <a:lumMod val="75000"/>
                </a:schemeClr>
              </a:solidFill>
              <a:ea typeface="Calibri"/>
              <a:cs typeface="Times New Roman"/>
            </a:endParaRPr>
          </a:p>
        </p:txBody>
      </p:sp>
      <p:sp>
        <p:nvSpPr>
          <p:cNvPr id="4" name="TextBox 3"/>
          <p:cNvSpPr txBox="1"/>
          <p:nvPr/>
        </p:nvSpPr>
        <p:spPr>
          <a:xfrm>
            <a:off x="827584" y="980728"/>
            <a:ext cx="7632848" cy="461665"/>
          </a:xfrm>
          <a:prstGeom prst="rect">
            <a:avLst/>
          </a:prstGeom>
          <a:noFill/>
        </p:spPr>
        <p:txBody>
          <a:bodyPr wrap="square" rtlCol="0">
            <a:spAutoFit/>
          </a:bodyPr>
          <a:lstStyle/>
          <a:p>
            <a:r>
              <a:rPr lang="en-US" sz="2400" dirty="0">
                <a:solidFill>
                  <a:schemeClr val="tx2">
                    <a:lumMod val="75000"/>
                  </a:schemeClr>
                </a:solidFill>
              </a:rPr>
              <a:t>Topic </a:t>
            </a:r>
            <a:r>
              <a:rPr lang="en-US" sz="2400" dirty="0" smtClean="0">
                <a:solidFill>
                  <a:schemeClr val="tx2">
                    <a:lumMod val="75000"/>
                  </a:schemeClr>
                </a:solidFill>
              </a:rPr>
              <a:t>1</a:t>
            </a:r>
            <a:r>
              <a:rPr lang="ru-RU" sz="2400" dirty="0" smtClean="0">
                <a:solidFill>
                  <a:schemeClr val="tx2">
                    <a:lumMod val="75000"/>
                  </a:schemeClr>
                </a:solidFill>
              </a:rPr>
              <a:t>. </a:t>
            </a:r>
            <a:r>
              <a:rPr lang="en-US" sz="2000" dirty="0">
                <a:solidFill>
                  <a:schemeClr val="tx2">
                    <a:lumMod val="75000"/>
                  </a:schemeClr>
                </a:solidFill>
              </a:rPr>
              <a:t>The author is associate professor A.A. </a:t>
            </a:r>
            <a:r>
              <a:rPr lang="en-US" sz="2000" dirty="0" err="1">
                <a:solidFill>
                  <a:schemeClr val="tx2">
                    <a:lumMod val="75000"/>
                  </a:schemeClr>
                </a:solidFill>
              </a:rPr>
              <a:t>Lytko</a:t>
            </a:r>
            <a:r>
              <a:rPr lang="en-US" sz="2000" dirty="0">
                <a:solidFill>
                  <a:schemeClr val="tx2">
                    <a:lumMod val="75000"/>
                  </a:schemeClr>
                </a:solidFill>
              </a:rPr>
              <a:t> </a:t>
            </a:r>
            <a:endParaRPr lang="ru-RU" sz="2000" dirty="0">
              <a:solidFill>
                <a:schemeClr val="tx2">
                  <a:lumMod val="75000"/>
                </a:schemeClr>
              </a:solidFill>
            </a:endParaRPr>
          </a:p>
        </p:txBody>
      </p:sp>
    </p:spTree>
    <p:extLst>
      <p:ext uri="{BB962C8B-B14F-4D97-AF65-F5344CB8AC3E}">
        <p14:creationId xmlns:p14="http://schemas.microsoft.com/office/powerpoint/2010/main" val="1022677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actroom.trusttown.net/facts/wp-content/uploads/2012/08/4.png"/>
          <p:cNvPicPr>
            <a:picLocks noChangeAspect="1"/>
          </p:cNvPicPr>
          <p:nvPr/>
        </p:nvPicPr>
        <p:blipFill>
          <a:blip r:embed="rId2" cstate="print"/>
          <a:srcRect/>
          <a:stretch>
            <a:fillRect/>
          </a:stretch>
        </p:blipFill>
        <p:spPr bwMode="auto">
          <a:xfrm>
            <a:off x="-249678" y="-52841"/>
            <a:ext cx="6228164" cy="5760000"/>
          </a:xfrm>
          <a:prstGeom prst="rect">
            <a:avLst/>
          </a:prstGeom>
          <a:noFill/>
          <a:ln w="9525">
            <a:noFill/>
            <a:miter lim="800000"/>
            <a:headEnd/>
            <a:tailEnd/>
          </a:ln>
        </p:spPr>
      </p:pic>
      <p:sp>
        <p:nvSpPr>
          <p:cNvPr id="3" name="TextBox 2"/>
          <p:cNvSpPr txBox="1">
            <a:spLocks noChangeAspect="1"/>
          </p:cNvSpPr>
          <p:nvPr/>
        </p:nvSpPr>
        <p:spPr>
          <a:xfrm rot="-1560000">
            <a:off x="1825119" y="4055046"/>
            <a:ext cx="3975199" cy="415498"/>
          </a:xfrm>
          <a:prstGeom prst="rect">
            <a:avLst/>
          </a:prstGeom>
          <a:noFill/>
        </p:spPr>
        <p:txBody>
          <a:bodyPr wrap="square" rtlCol="0">
            <a:spAutoFit/>
          </a:bodyPr>
          <a:lstStyle/>
          <a:p>
            <a:r>
              <a:rPr lang="ru-RU" sz="1050" dirty="0">
                <a:solidFill>
                  <a:prstClr val="black"/>
                </a:solidFill>
                <a:ea typeface="Calibri"/>
                <a:cs typeface="Times New Roman"/>
              </a:rPr>
              <a:t>http://factroom.trusttown.net/facts/wp-content/uploads/2012/08/4.png</a:t>
            </a:r>
            <a:endParaRPr lang="ru-RU" sz="1050" dirty="0">
              <a:solidFill>
                <a:prstClr val="black"/>
              </a:solidFill>
            </a:endParaRPr>
          </a:p>
        </p:txBody>
      </p:sp>
      <p:sp>
        <p:nvSpPr>
          <p:cNvPr id="7" name="TextBox 6"/>
          <p:cNvSpPr txBox="1"/>
          <p:nvPr/>
        </p:nvSpPr>
        <p:spPr>
          <a:xfrm>
            <a:off x="2909748" y="4611231"/>
            <a:ext cx="6137476" cy="1815882"/>
          </a:xfrm>
          <a:prstGeom prst="rect">
            <a:avLst/>
          </a:prstGeom>
          <a:noFill/>
        </p:spPr>
        <p:txBody>
          <a:bodyPr wrap="square" rtlCol="0">
            <a:spAutoFit/>
          </a:bodyPr>
          <a:lstStyle/>
          <a:p>
            <a:r>
              <a:rPr lang="ru-RU" sz="2200" dirty="0" smtClean="0">
                <a:solidFill>
                  <a:schemeClr val="tx2">
                    <a:lumMod val="75000"/>
                  </a:schemeClr>
                </a:solidFill>
              </a:rPr>
              <a:t>         </a:t>
            </a:r>
            <a:r>
              <a:rPr lang="en-US" sz="2800" dirty="0">
                <a:solidFill>
                  <a:schemeClr val="tx2">
                    <a:lumMod val="75000"/>
                  </a:schemeClr>
                </a:solidFill>
              </a:rPr>
              <a:t>Research shows that as early as 6 months of age, babies tend to avoid the “deep” side by demonstrating the ability to perceive depth.</a:t>
            </a:r>
            <a:endParaRPr lang="ru-RU" sz="2800" dirty="0">
              <a:solidFill>
                <a:schemeClr val="tx2">
                  <a:lumMod val="75000"/>
                </a:schemeClr>
              </a:solidFill>
            </a:endParaRPr>
          </a:p>
        </p:txBody>
      </p:sp>
    </p:spTree>
    <p:extLst>
      <p:ext uri="{BB962C8B-B14F-4D97-AF65-F5344CB8AC3E}">
        <p14:creationId xmlns:p14="http://schemas.microsoft.com/office/powerpoint/2010/main" val="240460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txBody>
          <a:bodyPr>
            <a:normAutofit/>
          </a:bodyPr>
          <a:lstStyle/>
          <a:p>
            <a:r>
              <a:rPr lang="en-US" sz="4000" dirty="0">
                <a:solidFill>
                  <a:schemeClr val="bg1"/>
                </a:solidFill>
              </a:rPr>
              <a:t>So, 2 Experimental </a:t>
            </a:r>
            <a:r>
              <a:rPr lang="en-US" sz="4000" dirty="0" smtClean="0">
                <a:solidFill>
                  <a:schemeClr val="bg1"/>
                </a:solidFill>
              </a:rPr>
              <a:t>method</a:t>
            </a:r>
            <a:endParaRPr lang="ru-RU" dirty="0">
              <a:solidFill>
                <a:schemeClr val="bg1"/>
              </a:solidFill>
            </a:endParaRPr>
          </a:p>
        </p:txBody>
      </p:sp>
      <p:sp>
        <p:nvSpPr>
          <p:cNvPr id="3" name="Объект 2"/>
          <p:cNvSpPr>
            <a:spLocks noGrp="1"/>
          </p:cNvSpPr>
          <p:nvPr>
            <p:ph idx="1"/>
          </p:nvPr>
        </p:nvSpPr>
        <p:spPr>
          <a:xfrm>
            <a:off x="457200" y="1600200"/>
            <a:ext cx="8229600" cy="4997152"/>
          </a:xfrm>
        </p:spPr>
        <p:txBody>
          <a:bodyPr>
            <a:normAutofit lnSpcReduction="10000"/>
          </a:bodyPr>
          <a:lstStyle/>
          <a:p>
            <a:pPr algn="just"/>
            <a:r>
              <a:rPr lang="en-US" dirty="0"/>
              <a:t>The disadvantages of correlation analysis are related to the fact that it allows only to state the presence of some connection between certain parameters, but cannot prove that this connection is a causal relationship</a:t>
            </a:r>
            <a:r>
              <a:rPr lang="en-US" dirty="0" smtClean="0"/>
              <a:t>.</a:t>
            </a:r>
            <a:endParaRPr lang="ru-RU" dirty="0" smtClean="0"/>
          </a:p>
          <a:p>
            <a:pPr algn="just"/>
            <a:r>
              <a:rPr lang="en-US" dirty="0"/>
              <a:t>The most effective way to identify this dependence is </a:t>
            </a:r>
            <a:r>
              <a:rPr lang="en-US" dirty="0">
                <a:solidFill>
                  <a:srgbClr val="0070C0"/>
                </a:solidFill>
              </a:rPr>
              <a:t>to intervene to determine how the presence or absence of one factor affects the other.</a:t>
            </a:r>
            <a:r>
              <a:rPr lang="en-US" dirty="0"/>
              <a:t> This kind of intervention is the essence of the experimental method.</a:t>
            </a:r>
            <a:endParaRPr lang="ru-RU" dirty="0"/>
          </a:p>
        </p:txBody>
      </p:sp>
    </p:spTree>
    <p:extLst>
      <p:ext uri="{BB962C8B-B14F-4D97-AF65-F5344CB8AC3E}">
        <p14:creationId xmlns:p14="http://schemas.microsoft.com/office/powerpoint/2010/main" val="201633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rgbClr val="0070C0"/>
          </a:solidFill>
        </p:spPr>
        <p:txBody>
          <a:bodyPr>
            <a:normAutofit fontScale="90000"/>
          </a:bodyPr>
          <a:lstStyle/>
          <a:p>
            <a:r>
              <a:rPr lang="ru-RU" dirty="0" smtClean="0"/>
              <a:t/>
            </a:r>
            <a:br>
              <a:rPr lang="ru-RU" dirty="0" smtClean="0"/>
            </a:br>
            <a:r>
              <a:rPr lang="ru-RU" dirty="0" smtClean="0"/>
              <a:t/>
            </a:r>
            <a:br>
              <a:rPr lang="ru-RU" dirty="0" smtClean="0"/>
            </a:br>
            <a:r>
              <a:rPr lang="en-US" dirty="0">
                <a:solidFill>
                  <a:schemeClr val="bg1"/>
                </a:solidFill>
              </a:rPr>
              <a:t>Definition of the concept</a:t>
            </a:r>
            <a:r>
              <a:rPr lang="ru-RU" dirty="0" smtClean="0"/>
              <a:t/>
            </a:r>
            <a:br>
              <a:rPr lang="ru-RU" dirty="0" smtClean="0"/>
            </a:br>
            <a:r>
              <a:rPr lang="ru-RU" dirty="0" smtClean="0"/>
              <a:t/>
            </a:r>
            <a:br>
              <a:rPr lang="ru-RU" dirty="0" smtClean="0"/>
            </a:br>
            <a:endParaRPr lang="ru-RU" dirty="0"/>
          </a:p>
        </p:txBody>
      </p:sp>
      <p:sp>
        <p:nvSpPr>
          <p:cNvPr id="3" name="Объект 2"/>
          <p:cNvSpPr>
            <a:spLocks noGrp="1"/>
          </p:cNvSpPr>
          <p:nvPr>
            <p:ph idx="1"/>
          </p:nvPr>
        </p:nvSpPr>
        <p:spPr>
          <a:xfrm>
            <a:off x="457200" y="1412776"/>
            <a:ext cx="8229600" cy="4713387"/>
          </a:xfrm>
        </p:spPr>
        <p:txBody>
          <a:bodyPr/>
          <a:lstStyle/>
          <a:p>
            <a:endParaRPr lang="ru-RU" dirty="0" smtClean="0"/>
          </a:p>
          <a:p>
            <a:r>
              <a:rPr lang="en-US" dirty="0"/>
              <a:t>An experiment is one of the main methods of collecting information, characterized by the fact that the </a:t>
            </a:r>
            <a:r>
              <a:rPr lang="en-US" dirty="0">
                <a:solidFill>
                  <a:srgbClr val="0070C0"/>
                </a:solidFill>
              </a:rPr>
              <a:t>researcher systematically manipulates one </a:t>
            </a:r>
            <a:r>
              <a:rPr lang="en-US" dirty="0"/>
              <a:t>or several </a:t>
            </a:r>
            <a:r>
              <a:rPr lang="en-US" dirty="0">
                <a:solidFill>
                  <a:srgbClr val="0070C0"/>
                </a:solidFill>
              </a:rPr>
              <a:t>variables </a:t>
            </a:r>
            <a:r>
              <a:rPr lang="en-US" dirty="0"/>
              <a:t>and </a:t>
            </a:r>
            <a:r>
              <a:rPr lang="en-US" dirty="0">
                <a:solidFill>
                  <a:srgbClr val="0070C0"/>
                </a:solidFill>
              </a:rPr>
              <a:t>fixes changes in the manifestation of another</a:t>
            </a:r>
            <a:r>
              <a:rPr lang="en-US" dirty="0"/>
              <a:t>, studied variable.</a:t>
            </a:r>
            <a:endParaRPr lang="ru-RU" dirty="0"/>
          </a:p>
        </p:txBody>
      </p:sp>
    </p:spTree>
    <p:extLst>
      <p:ext uri="{BB962C8B-B14F-4D97-AF65-F5344CB8AC3E}">
        <p14:creationId xmlns:p14="http://schemas.microsoft.com/office/powerpoint/2010/main" val="2040380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a:solidFill>
            <a:srgbClr val="0070C0"/>
          </a:solidFill>
        </p:spPr>
        <p:txBody>
          <a:bodyPr>
            <a:noAutofit/>
          </a:bodyPr>
          <a:lstStyle/>
          <a:p>
            <a:r>
              <a:rPr lang="en-US" sz="3600" dirty="0">
                <a:solidFill>
                  <a:schemeClr val="bg1"/>
                </a:solidFill>
              </a:rPr>
              <a:t>Experimental group and control group</a:t>
            </a:r>
            <a:endParaRPr lang="ru-RU" sz="3600" dirty="0">
              <a:solidFill>
                <a:schemeClr val="bg1"/>
              </a:solidFill>
            </a:endParaRPr>
          </a:p>
        </p:txBody>
      </p:sp>
      <p:sp>
        <p:nvSpPr>
          <p:cNvPr id="3" name="Объект 2"/>
          <p:cNvSpPr>
            <a:spLocks noGrp="1"/>
          </p:cNvSpPr>
          <p:nvPr>
            <p:ph idx="1"/>
          </p:nvPr>
        </p:nvSpPr>
        <p:spPr>
          <a:xfrm>
            <a:off x="0" y="1130472"/>
            <a:ext cx="9144000" cy="5727528"/>
          </a:xfrm>
        </p:spPr>
        <p:txBody>
          <a:bodyPr>
            <a:noAutofit/>
          </a:bodyPr>
          <a:lstStyle/>
          <a:p>
            <a:r>
              <a:rPr lang="en-US" sz="2800" dirty="0"/>
              <a:t>The experiment consists in the fact that the </a:t>
            </a:r>
            <a:r>
              <a:rPr lang="en-US" sz="2800" dirty="0">
                <a:solidFill>
                  <a:srgbClr val="0070C0"/>
                </a:solidFill>
              </a:rPr>
              <a:t>initial group is divided into two</a:t>
            </a:r>
            <a:r>
              <a:rPr lang="en-US" sz="2800" dirty="0"/>
              <a:t>, either randomly or on the basis of criteria chosen by the experimenter (for example, the same number of persons of both sexes, etc</a:t>
            </a:r>
            <a:r>
              <a:rPr lang="en-US" sz="2800" dirty="0" smtClean="0"/>
              <a:t>.).</a:t>
            </a:r>
            <a:endParaRPr lang="ru-RU" sz="2800" dirty="0" smtClean="0"/>
          </a:p>
          <a:p>
            <a:r>
              <a:rPr lang="en-US" sz="2800" dirty="0"/>
              <a:t>One of them is the experimental group on which the study is being conducted. The experimental group consists of individuals who will be exposed to the independent variable.</a:t>
            </a:r>
          </a:p>
          <a:p>
            <a:r>
              <a:rPr lang="en-US" sz="2800" dirty="0"/>
              <a:t>And the second group is the control one. The control group is similar to the experimental group. It is placed in the same conditions as the experimental one, except that the subjects in it are not exposed to the experimental influence (independent variable).</a:t>
            </a:r>
            <a:r>
              <a:rPr lang="ru-RU" sz="2800" dirty="0" smtClean="0"/>
              <a:t> </a:t>
            </a:r>
            <a:endParaRPr lang="ru-RU" sz="2800" dirty="0"/>
          </a:p>
        </p:txBody>
      </p:sp>
    </p:spTree>
    <p:extLst>
      <p:ext uri="{BB962C8B-B14F-4D97-AF65-F5344CB8AC3E}">
        <p14:creationId xmlns:p14="http://schemas.microsoft.com/office/powerpoint/2010/main" val="420825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txBody>
          <a:bodyPr>
            <a:normAutofit fontScale="90000"/>
          </a:bodyPr>
          <a:lstStyle/>
          <a:p>
            <a:r>
              <a:rPr lang="ru-RU" dirty="0" smtClean="0"/>
              <a:t/>
            </a:r>
            <a:br>
              <a:rPr lang="ru-RU" dirty="0" smtClean="0"/>
            </a:br>
            <a:r>
              <a:rPr lang="en-US" sz="4000" dirty="0">
                <a:solidFill>
                  <a:schemeClr val="bg1"/>
                </a:solidFill>
              </a:rPr>
              <a:t>Types of variable factors in the </a:t>
            </a:r>
            <a:r>
              <a:rPr lang="en-US" sz="4000" dirty="0" smtClean="0">
                <a:solidFill>
                  <a:schemeClr val="bg1"/>
                </a:solidFill>
              </a:rPr>
              <a:t>experiment</a:t>
            </a:r>
            <a:r>
              <a:rPr lang="ru-RU" dirty="0" smtClean="0"/>
              <a:t/>
            </a:r>
            <a:br>
              <a:rPr lang="ru-RU" dirty="0" smtClean="0"/>
            </a:br>
            <a:endParaRPr lang="ru-RU" dirty="0"/>
          </a:p>
        </p:txBody>
      </p:sp>
      <p:sp>
        <p:nvSpPr>
          <p:cNvPr id="3" name="Объект 2"/>
          <p:cNvSpPr>
            <a:spLocks noGrp="1"/>
          </p:cNvSpPr>
          <p:nvPr>
            <p:ph idx="1"/>
          </p:nvPr>
        </p:nvSpPr>
        <p:spPr>
          <a:xfrm>
            <a:off x="755576" y="1844824"/>
            <a:ext cx="7931224" cy="4525963"/>
          </a:xfrm>
        </p:spPr>
        <p:txBody>
          <a:bodyPr/>
          <a:lstStyle/>
          <a:p>
            <a:r>
              <a:rPr lang="en-US" dirty="0"/>
              <a:t>Independent variable.</a:t>
            </a:r>
          </a:p>
          <a:p>
            <a:r>
              <a:rPr lang="en-US" dirty="0"/>
              <a:t> Dependent variable.</a:t>
            </a:r>
          </a:p>
          <a:p>
            <a:r>
              <a:rPr lang="en-US" dirty="0"/>
              <a:t>Controlled variables.</a:t>
            </a:r>
          </a:p>
          <a:p>
            <a:r>
              <a:rPr lang="en-US" dirty="0"/>
              <a:t>Intermediate variables.</a:t>
            </a:r>
          </a:p>
        </p:txBody>
      </p:sp>
    </p:spTree>
    <p:extLst>
      <p:ext uri="{BB962C8B-B14F-4D97-AF65-F5344CB8AC3E}">
        <p14:creationId xmlns:p14="http://schemas.microsoft.com/office/powerpoint/2010/main" val="259318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884"/>
            <a:ext cx="8229600" cy="885836"/>
          </a:xfrm>
          <a:solidFill>
            <a:srgbClr val="0070C0"/>
          </a:solidFill>
        </p:spPr>
        <p:txBody>
          <a:bodyPr>
            <a:normAutofit/>
          </a:bodyPr>
          <a:lstStyle/>
          <a:p>
            <a:r>
              <a:rPr lang="en-US" sz="3200" dirty="0" smtClean="0">
                <a:solidFill>
                  <a:schemeClr val="bg1"/>
                </a:solidFill>
              </a:rPr>
              <a:t>Variable </a:t>
            </a:r>
            <a:r>
              <a:rPr lang="en-US" sz="3200" dirty="0">
                <a:solidFill>
                  <a:schemeClr val="bg1"/>
                </a:solidFill>
              </a:rPr>
              <a:t>factors in the experiment</a:t>
            </a:r>
            <a:endParaRPr lang="ru-RU" sz="3200" dirty="0"/>
          </a:p>
        </p:txBody>
      </p:sp>
      <p:sp>
        <p:nvSpPr>
          <p:cNvPr id="3" name="Объект 2"/>
          <p:cNvSpPr>
            <a:spLocks noGrp="1"/>
          </p:cNvSpPr>
          <p:nvPr>
            <p:ph idx="1"/>
          </p:nvPr>
        </p:nvSpPr>
        <p:spPr>
          <a:xfrm>
            <a:off x="395536" y="908720"/>
            <a:ext cx="6912768" cy="2388154"/>
          </a:xfrm>
        </p:spPr>
        <p:txBody>
          <a:bodyPr>
            <a:noAutofit/>
          </a:bodyPr>
          <a:lstStyle/>
          <a:p>
            <a:pPr marL="0" indent="0">
              <a:spcBef>
                <a:spcPts val="0"/>
              </a:spcBef>
              <a:buNone/>
            </a:pPr>
            <a:r>
              <a:rPr lang="en-US" i="1" dirty="0">
                <a:solidFill>
                  <a:srgbClr val="0070C0"/>
                </a:solidFill>
              </a:rPr>
              <a:t>Independent variable</a:t>
            </a:r>
            <a:r>
              <a:rPr lang="en-US" i="1" dirty="0" smtClean="0">
                <a:solidFill>
                  <a:srgbClr val="0070C0"/>
                </a:solidFill>
              </a:rPr>
              <a:t>.</a:t>
            </a:r>
            <a:endParaRPr lang="ru-RU" i="1" dirty="0" smtClean="0">
              <a:solidFill>
                <a:srgbClr val="0070C0"/>
              </a:solidFill>
            </a:endParaRPr>
          </a:p>
          <a:p>
            <a:pPr marL="0" indent="0">
              <a:spcBef>
                <a:spcPts val="0"/>
              </a:spcBef>
              <a:buNone/>
            </a:pPr>
            <a:r>
              <a:rPr lang="en-US" sz="3000" dirty="0"/>
              <a:t>This is, first of all, the one that was introduced by the experimenter, which he will change and the effect of which he wants to evaluate</a:t>
            </a:r>
            <a:r>
              <a:rPr lang="en-US" dirty="0" smtClean="0"/>
              <a:t>.</a:t>
            </a:r>
            <a:r>
              <a:rPr lang="ru-RU" dirty="0" smtClean="0"/>
              <a:t> </a:t>
            </a:r>
          </a:p>
        </p:txBody>
      </p:sp>
      <p:pic>
        <p:nvPicPr>
          <p:cNvPr id="4" name="Рисунок 3" descr="http://wilds.biz/uploads/posts/2015-10/1443973828_performance-jamie-charles.jpg"/>
          <p:cNvPicPr>
            <a:picLocks noChangeAspect="1"/>
          </p:cNvPicPr>
          <p:nvPr/>
        </p:nvPicPr>
        <p:blipFill>
          <a:blip r:embed="rId3" cstate="print"/>
          <a:srcRect/>
          <a:stretch>
            <a:fillRect/>
          </a:stretch>
        </p:blipFill>
        <p:spPr bwMode="auto">
          <a:xfrm>
            <a:off x="108144" y="3241525"/>
            <a:ext cx="5760000" cy="2323170"/>
          </a:xfrm>
          <a:prstGeom prst="rect">
            <a:avLst/>
          </a:prstGeom>
          <a:noFill/>
          <a:ln w="9525">
            <a:noFill/>
            <a:miter lim="800000"/>
            <a:headEnd/>
            <a:tailEnd/>
          </a:ln>
        </p:spPr>
      </p:pic>
      <p:sp>
        <p:nvSpPr>
          <p:cNvPr id="5" name="TextBox 4"/>
          <p:cNvSpPr txBox="1"/>
          <p:nvPr/>
        </p:nvSpPr>
        <p:spPr>
          <a:xfrm>
            <a:off x="5868144" y="2680263"/>
            <a:ext cx="3384001" cy="4247317"/>
          </a:xfrm>
          <a:prstGeom prst="rect">
            <a:avLst/>
          </a:prstGeom>
          <a:noFill/>
        </p:spPr>
        <p:txBody>
          <a:bodyPr wrap="square" rtlCol="0">
            <a:spAutoFit/>
          </a:bodyPr>
          <a:lstStyle/>
          <a:p>
            <a:r>
              <a:rPr lang="en-US" sz="3000" dirty="0">
                <a:solidFill>
                  <a:prstClr val="black"/>
                </a:solidFill>
                <a:ea typeface="Calibri"/>
                <a:cs typeface="Times New Roman"/>
              </a:rPr>
              <a:t>In an experiment, psychologist Milgram tried to clarify how much suffering ordinary people are willing to inflict on others if they receive the appropriate orders.</a:t>
            </a:r>
            <a:endParaRPr lang="ru-RU" sz="3000" dirty="0">
              <a:solidFill>
                <a:prstClr val="black"/>
              </a:solidFill>
            </a:endParaRPr>
          </a:p>
        </p:txBody>
      </p:sp>
      <p:sp>
        <p:nvSpPr>
          <p:cNvPr id="7" name="TextBox 6"/>
          <p:cNvSpPr txBox="1"/>
          <p:nvPr/>
        </p:nvSpPr>
        <p:spPr>
          <a:xfrm>
            <a:off x="113651" y="3207522"/>
            <a:ext cx="5004048" cy="215444"/>
          </a:xfrm>
          <a:prstGeom prst="rect">
            <a:avLst/>
          </a:prstGeom>
          <a:noFill/>
        </p:spPr>
        <p:txBody>
          <a:bodyPr wrap="square" rtlCol="0">
            <a:spAutoFit/>
          </a:bodyPr>
          <a:lstStyle/>
          <a:p>
            <a:r>
              <a:rPr lang="sq-AL" sz="800" dirty="0">
                <a:solidFill>
                  <a:prstClr val="white">
                    <a:lumMod val="50000"/>
                  </a:prstClr>
                </a:solidFill>
              </a:rPr>
              <a:t>http://wilds.biz/uploads/posts/2015-10/1443973828_performance-jamie-charles.jpg</a:t>
            </a:r>
            <a:endParaRPr lang="ru-RU" sz="800" dirty="0">
              <a:solidFill>
                <a:prstClr val="white">
                  <a:lumMod val="50000"/>
                </a:prstClr>
              </a:solidFill>
            </a:endParaRPr>
          </a:p>
        </p:txBody>
      </p:sp>
      <p:sp>
        <p:nvSpPr>
          <p:cNvPr id="8" name="TextBox 7"/>
          <p:cNvSpPr txBox="1"/>
          <p:nvPr/>
        </p:nvSpPr>
        <p:spPr>
          <a:xfrm>
            <a:off x="5364088" y="4742895"/>
            <a:ext cx="360040" cy="369332"/>
          </a:xfrm>
          <a:prstGeom prst="rect">
            <a:avLst/>
          </a:prstGeom>
          <a:noFill/>
        </p:spPr>
        <p:txBody>
          <a:bodyPr wrap="square" rtlCol="0">
            <a:spAutoFit/>
          </a:bodyPr>
          <a:lstStyle/>
          <a:p>
            <a:pPr algn="ctr"/>
            <a:r>
              <a:rPr lang="ru-RU" dirty="0" smtClean="0">
                <a:solidFill>
                  <a:srgbClr val="FFFF00"/>
                </a:solidFill>
              </a:rPr>
              <a:t>1</a:t>
            </a:r>
            <a:endParaRPr lang="ru-RU" dirty="0">
              <a:solidFill>
                <a:srgbClr val="FFFF00"/>
              </a:solidFill>
            </a:endParaRPr>
          </a:p>
        </p:txBody>
      </p:sp>
      <p:sp>
        <p:nvSpPr>
          <p:cNvPr id="9" name="TextBox 8"/>
          <p:cNvSpPr txBox="1"/>
          <p:nvPr/>
        </p:nvSpPr>
        <p:spPr>
          <a:xfrm>
            <a:off x="3691181" y="3858136"/>
            <a:ext cx="360040" cy="369332"/>
          </a:xfrm>
          <a:prstGeom prst="rect">
            <a:avLst/>
          </a:prstGeom>
          <a:noFill/>
        </p:spPr>
        <p:txBody>
          <a:bodyPr wrap="square" rtlCol="0">
            <a:spAutoFit/>
          </a:bodyPr>
          <a:lstStyle/>
          <a:p>
            <a:pPr algn="ctr"/>
            <a:r>
              <a:rPr lang="ru-RU" dirty="0" smtClean="0">
                <a:solidFill>
                  <a:srgbClr val="FFFF00"/>
                </a:solidFill>
              </a:rPr>
              <a:t>2</a:t>
            </a:r>
            <a:endParaRPr lang="ru-RU" dirty="0">
              <a:solidFill>
                <a:srgbClr val="FFFF00"/>
              </a:solidFill>
            </a:endParaRPr>
          </a:p>
        </p:txBody>
      </p:sp>
      <p:sp>
        <p:nvSpPr>
          <p:cNvPr id="10" name="TextBox 9"/>
          <p:cNvSpPr txBox="1"/>
          <p:nvPr/>
        </p:nvSpPr>
        <p:spPr>
          <a:xfrm>
            <a:off x="1475656" y="3877838"/>
            <a:ext cx="360040" cy="369332"/>
          </a:xfrm>
          <a:prstGeom prst="rect">
            <a:avLst/>
          </a:prstGeom>
          <a:noFill/>
        </p:spPr>
        <p:txBody>
          <a:bodyPr wrap="square" rtlCol="0">
            <a:spAutoFit/>
          </a:bodyPr>
          <a:lstStyle/>
          <a:p>
            <a:pPr algn="ctr"/>
            <a:r>
              <a:rPr lang="ru-RU" dirty="0" smtClean="0">
                <a:solidFill>
                  <a:srgbClr val="FFFF00"/>
                </a:solidFill>
              </a:rPr>
              <a:t>3</a:t>
            </a:r>
            <a:endParaRPr lang="ru-RU" dirty="0">
              <a:solidFill>
                <a:srgbClr val="FFFF00"/>
              </a:solidFill>
            </a:endParaRPr>
          </a:p>
        </p:txBody>
      </p:sp>
      <p:sp>
        <p:nvSpPr>
          <p:cNvPr id="11" name="TextBox 10"/>
          <p:cNvSpPr txBox="1"/>
          <p:nvPr/>
        </p:nvSpPr>
        <p:spPr>
          <a:xfrm>
            <a:off x="0" y="5498775"/>
            <a:ext cx="5868144" cy="1384995"/>
          </a:xfrm>
          <a:prstGeom prst="rect">
            <a:avLst/>
          </a:prstGeom>
          <a:noFill/>
        </p:spPr>
        <p:txBody>
          <a:bodyPr wrap="square" rtlCol="0">
            <a:spAutoFit/>
          </a:bodyPr>
          <a:lstStyle/>
          <a:p>
            <a:pPr indent="457200"/>
            <a:r>
              <a:rPr lang="en-US" sz="1200" dirty="0">
                <a:solidFill>
                  <a:prstClr val="black"/>
                </a:solidFill>
              </a:rPr>
              <a:t>1- the psychologist-experimenter asks subject 2 to send electric current to person 3 over and over again behind the wall. Each next button gives an electric shock stronger than the previous one, if 3 makes a mistake in solving problems. Thanks to the tape recorder, man 3 “screams” more and more terribly every time. Subject 2 does not know that the person behind the wall is just a psychologist's assistant. To what extent will (button) 2 "torture" 3 if the psychologist orders the experiment to continue? </a:t>
            </a:r>
            <a:endParaRPr lang="ru-RU" sz="1200" dirty="0" smtClean="0">
              <a:solidFill>
                <a:prstClr val="black"/>
              </a:solidFill>
            </a:endParaRPr>
          </a:p>
          <a:p>
            <a:pPr indent="457200"/>
            <a:r>
              <a:rPr lang="en-US" sz="1200" dirty="0" smtClean="0">
                <a:solidFill>
                  <a:prstClr val="black"/>
                </a:solidFill>
              </a:rPr>
              <a:t>The </a:t>
            </a:r>
            <a:r>
              <a:rPr lang="en-US" sz="1200" dirty="0">
                <a:solidFill>
                  <a:prstClr val="black"/>
                </a:solidFill>
              </a:rPr>
              <a:t>independent variable here is the order of the psychologist.</a:t>
            </a:r>
            <a:endParaRPr lang="ru-RU" sz="1200" dirty="0">
              <a:solidFill>
                <a:prstClr val="black"/>
              </a:solidFill>
            </a:endParaRPr>
          </a:p>
        </p:txBody>
      </p:sp>
    </p:spTree>
    <p:extLst>
      <p:ext uri="{BB962C8B-B14F-4D97-AF65-F5344CB8AC3E}">
        <p14:creationId xmlns:p14="http://schemas.microsoft.com/office/powerpoint/2010/main" val="1074349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froid.su/uploads/images/milgram.jpg"/>
          <p:cNvPicPr>
            <a:picLocks noChangeAspect="1"/>
          </p:cNvPicPr>
          <p:nvPr/>
        </p:nvPicPr>
        <p:blipFill>
          <a:blip r:embed="rId3" cstate="print"/>
          <a:srcRect/>
          <a:stretch>
            <a:fillRect/>
          </a:stretch>
        </p:blipFill>
        <p:spPr bwMode="auto">
          <a:xfrm>
            <a:off x="-81878" y="1526246"/>
            <a:ext cx="5844611" cy="4392000"/>
          </a:xfrm>
          <a:prstGeom prst="rect">
            <a:avLst/>
          </a:prstGeom>
          <a:noFill/>
          <a:ln w="9525">
            <a:noFill/>
            <a:miter lim="800000"/>
            <a:headEnd/>
            <a:tailEnd/>
          </a:ln>
        </p:spPr>
      </p:pic>
      <p:sp>
        <p:nvSpPr>
          <p:cNvPr id="2" name="Заголовок 1"/>
          <p:cNvSpPr>
            <a:spLocks noGrp="1"/>
          </p:cNvSpPr>
          <p:nvPr>
            <p:ph type="title"/>
          </p:nvPr>
        </p:nvSpPr>
        <p:spPr>
          <a:xfrm>
            <a:off x="395536" y="86869"/>
            <a:ext cx="8229600" cy="762815"/>
          </a:xfrm>
          <a:solidFill>
            <a:srgbClr val="0070C0"/>
          </a:solidFill>
        </p:spPr>
        <p:txBody>
          <a:bodyPr>
            <a:normAutofit fontScale="90000"/>
          </a:bodyPr>
          <a:lstStyle/>
          <a:p>
            <a:r>
              <a:rPr lang="ru-RU" dirty="0" smtClean="0"/>
              <a:t/>
            </a:r>
            <a:br>
              <a:rPr lang="ru-RU" dirty="0" smtClean="0"/>
            </a:br>
            <a:r>
              <a:rPr lang="ru-RU" sz="3600" dirty="0" smtClean="0">
                <a:solidFill>
                  <a:schemeClr val="bg1"/>
                </a:solidFill>
              </a:rPr>
              <a:t>Переменные факторы в эксперименте</a:t>
            </a:r>
            <a:r>
              <a:rPr lang="ru-RU" dirty="0" smtClean="0"/>
              <a:t/>
            </a:r>
            <a:br>
              <a:rPr lang="ru-RU" dirty="0" smtClean="0"/>
            </a:br>
            <a:endParaRPr lang="ru-RU" dirty="0"/>
          </a:p>
        </p:txBody>
      </p:sp>
      <p:sp>
        <p:nvSpPr>
          <p:cNvPr id="3" name="Объект 2"/>
          <p:cNvSpPr>
            <a:spLocks noGrp="1"/>
          </p:cNvSpPr>
          <p:nvPr>
            <p:ph idx="1"/>
          </p:nvPr>
        </p:nvSpPr>
        <p:spPr>
          <a:xfrm>
            <a:off x="5652120" y="672305"/>
            <a:ext cx="3600400" cy="6179980"/>
          </a:xfrm>
        </p:spPr>
        <p:txBody>
          <a:bodyPr>
            <a:normAutofit fontScale="25000" lnSpcReduction="20000"/>
          </a:bodyPr>
          <a:lstStyle/>
          <a:p>
            <a:pPr marL="0" indent="0">
              <a:spcBef>
                <a:spcPts val="0"/>
              </a:spcBef>
              <a:buNone/>
            </a:pPr>
            <a:endParaRPr lang="ru-RU" i="1" dirty="0" smtClean="0">
              <a:solidFill>
                <a:srgbClr val="FF0000"/>
              </a:solidFill>
            </a:endParaRPr>
          </a:p>
          <a:p>
            <a:pPr marL="0" indent="180000">
              <a:lnSpc>
                <a:spcPct val="120000"/>
              </a:lnSpc>
              <a:spcBef>
                <a:spcPts val="0"/>
              </a:spcBef>
              <a:buNone/>
            </a:pPr>
            <a:r>
              <a:rPr lang="en-US" sz="9600" dirty="0"/>
              <a:t>Since changes in behavior, a person's attitude to certain situations depend on experimental manipulation, these variables are called dependent variables.</a:t>
            </a:r>
          </a:p>
          <a:p>
            <a:pPr marL="0" indent="180000">
              <a:lnSpc>
                <a:spcPct val="120000"/>
              </a:lnSpc>
              <a:spcBef>
                <a:spcPts val="0"/>
              </a:spcBef>
              <a:buNone/>
            </a:pPr>
            <a:r>
              <a:rPr lang="en-US" sz="9600" dirty="0"/>
              <a:t>The dependent variable here is the suffering that ordinary people are willing to inflict on other people.</a:t>
            </a:r>
          </a:p>
          <a:p>
            <a:pPr marL="0" indent="180000">
              <a:lnSpc>
                <a:spcPct val="120000"/>
              </a:lnSpc>
              <a:spcBef>
                <a:spcPts val="0"/>
              </a:spcBef>
              <a:buNone/>
            </a:pPr>
            <a:r>
              <a:rPr lang="en-US" sz="9600" dirty="0"/>
              <a:t>This variable can be measured by the number of buttons that the subject typed during the experiment.</a:t>
            </a:r>
            <a:endParaRPr lang="ru-RU" sz="9600" dirty="0"/>
          </a:p>
        </p:txBody>
      </p:sp>
      <p:sp>
        <p:nvSpPr>
          <p:cNvPr id="5" name="TextBox 4"/>
          <p:cNvSpPr txBox="1"/>
          <p:nvPr/>
        </p:nvSpPr>
        <p:spPr>
          <a:xfrm>
            <a:off x="251520" y="6021288"/>
            <a:ext cx="5748797" cy="830997"/>
          </a:xfrm>
          <a:prstGeom prst="rect">
            <a:avLst/>
          </a:prstGeom>
          <a:noFill/>
        </p:spPr>
        <p:txBody>
          <a:bodyPr wrap="square" rtlCol="0">
            <a:spAutoFit/>
          </a:bodyPr>
          <a:lstStyle/>
          <a:p>
            <a:pPr algn="ctr"/>
            <a:r>
              <a:rPr lang="en-US" sz="2400" b="1" dirty="0">
                <a:ea typeface="Calibri"/>
                <a:cs typeface="Times New Roman"/>
              </a:rPr>
              <a:t>Milgram's </a:t>
            </a:r>
            <a:r>
              <a:rPr lang="en-US" sz="2400" b="1" dirty="0" smtClean="0">
                <a:ea typeface="Calibri"/>
                <a:cs typeface="Times New Roman"/>
              </a:rPr>
              <a:t>experiment</a:t>
            </a:r>
            <a:endParaRPr lang="ru-RU" sz="2400" b="1" dirty="0" smtClean="0">
              <a:ea typeface="Calibri"/>
              <a:cs typeface="Times New Roman"/>
            </a:endParaRPr>
          </a:p>
          <a:p>
            <a:pPr algn="ctr"/>
            <a:r>
              <a:rPr lang="en-US" sz="2400" dirty="0" smtClean="0">
                <a:ea typeface="Calibri"/>
                <a:cs typeface="Times New Roman"/>
              </a:rPr>
              <a:t>(Milgram </a:t>
            </a:r>
            <a:r>
              <a:rPr lang="en-US" sz="2400" dirty="0">
                <a:ea typeface="Calibri"/>
                <a:cs typeface="Times New Roman"/>
              </a:rPr>
              <a:t>Obedience </a:t>
            </a:r>
            <a:r>
              <a:rPr lang="en-US" sz="2400" b="1" dirty="0">
                <a:ea typeface="Calibri"/>
                <a:cs typeface="Times New Roman"/>
              </a:rPr>
              <a:t>Experiment</a:t>
            </a:r>
            <a:r>
              <a:rPr lang="en-US" sz="2400" dirty="0">
                <a:ea typeface="Calibri"/>
                <a:cs typeface="Times New Roman"/>
              </a:rPr>
              <a:t>)</a:t>
            </a:r>
            <a:r>
              <a:rPr lang="en-US" dirty="0">
                <a:ea typeface="Calibri"/>
                <a:cs typeface="Times New Roman"/>
              </a:rPr>
              <a:t> </a:t>
            </a:r>
            <a:endParaRPr lang="ru-RU" dirty="0"/>
          </a:p>
        </p:txBody>
      </p:sp>
      <p:sp>
        <p:nvSpPr>
          <p:cNvPr id="6" name="TextBox 5"/>
          <p:cNvSpPr txBox="1"/>
          <p:nvPr/>
        </p:nvSpPr>
        <p:spPr>
          <a:xfrm>
            <a:off x="106008" y="5556287"/>
            <a:ext cx="5748797" cy="258917"/>
          </a:xfrm>
          <a:prstGeom prst="rect">
            <a:avLst/>
          </a:prstGeom>
          <a:noFill/>
        </p:spPr>
        <p:txBody>
          <a:bodyPr wrap="square" rtlCol="0">
            <a:spAutoFit/>
          </a:bodyPr>
          <a:lstStyle/>
          <a:p>
            <a:pPr>
              <a:lnSpc>
                <a:spcPct val="115000"/>
              </a:lnSpc>
              <a:spcAft>
                <a:spcPts val="1000"/>
              </a:spcAft>
            </a:pPr>
            <a:r>
              <a:rPr lang="en-US" sz="1000" dirty="0" smtClean="0">
                <a:ea typeface="Calibri"/>
                <a:cs typeface="Times New Roman"/>
                <a:hlinkClick r:id="rId4"/>
              </a:rPr>
              <a:t>http://froid.su/uploads/images/milgram.jpg</a:t>
            </a:r>
            <a:endParaRPr lang="ru-RU" sz="1000" dirty="0">
              <a:ea typeface="Calibri"/>
              <a:cs typeface="Times New Roman"/>
            </a:endParaRPr>
          </a:p>
        </p:txBody>
      </p:sp>
      <p:sp>
        <p:nvSpPr>
          <p:cNvPr id="7" name="TextBox 6"/>
          <p:cNvSpPr txBox="1"/>
          <p:nvPr/>
        </p:nvSpPr>
        <p:spPr>
          <a:xfrm>
            <a:off x="5220072" y="2636912"/>
            <a:ext cx="360040" cy="369332"/>
          </a:xfrm>
          <a:prstGeom prst="rect">
            <a:avLst/>
          </a:prstGeom>
          <a:noFill/>
        </p:spPr>
        <p:txBody>
          <a:bodyPr wrap="square" rtlCol="0">
            <a:spAutoFit/>
          </a:bodyPr>
          <a:lstStyle/>
          <a:p>
            <a:pPr algn="ctr"/>
            <a:r>
              <a:rPr lang="ru-RU" dirty="0" smtClean="0">
                <a:solidFill>
                  <a:srgbClr val="FFFF00"/>
                </a:solidFill>
              </a:rPr>
              <a:t>1</a:t>
            </a:r>
            <a:endParaRPr lang="ru-RU" dirty="0">
              <a:solidFill>
                <a:srgbClr val="FFFF00"/>
              </a:solidFill>
            </a:endParaRPr>
          </a:p>
        </p:txBody>
      </p:sp>
      <p:sp>
        <p:nvSpPr>
          <p:cNvPr id="8" name="TextBox 7"/>
          <p:cNvSpPr txBox="1"/>
          <p:nvPr/>
        </p:nvSpPr>
        <p:spPr>
          <a:xfrm>
            <a:off x="3563888" y="4262109"/>
            <a:ext cx="360040" cy="369332"/>
          </a:xfrm>
          <a:prstGeom prst="rect">
            <a:avLst/>
          </a:prstGeom>
          <a:noFill/>
        </p:spPr>
        <p:txBody>
          <a:bodyPr wrap="square" rtlCol="0">
            <a:spAutoFit/>
          </a:bodyPr>
          <a:lstStyle/>
          <a:p>
            <a:pPr algn="ctr"/>
            <a:r>
              <a:rPr lang="ru-RU" dirty="0" smtClean="0">
                <a:solidFill>
                  <a:srgbClr val="FFFF00"/>
                </a:solidFill>
              </a:rPr>
              <a:t>2</a:t>
            </a:r>
            <a:endParaRPr lang="ru-RU" dirty="0">
              <a:solidFill>
                <a:srgbClr val="FFFF00"/>
              </a:solidFill>
            </a:endParaRPr>
          </a:p>
        </p:txBody>
      </p:sp>
      <p:sp>
        <p:nvSpPr>
          <p:cNvPr id="9" name="TextBox 8"/>
          <p:cNvSpPr txBox="1"/>
          <p:nvPr/>
        </p:nvSpPr>
        <p:spPr>
          <a:xfrm>
            <a:off x="971600" y="4267640"/>
            <a:ext cx="360040" cy="369332"/>
          </a:xfrm>
          <a:prstGeom prst="rect">
            <a:avLst/>
          </a:prstGeom>
          <a:noFill/>
        </p:spPr>
        <p:txBody>
          <a:bodyPr wrap="square" rtlCol="0">
            <a:spAutoFit/>
          </a:bodyPr>
          <a:lstStyle/>
          <a:p>
            <a:pPr algn="ctr"/>
            <a:r>
              <a:rPr lang="ru-RU" dirty="0" smtClean="0">
                <a:solidFill>
                  <a:srgbClr val="FFFF00"/>
                </a:solidFill>
              </a:rPr>
              <a:t>3</a:t>
            </a:r>
            <a:endParaRPr lang="ru-RU" dirty="0">
              <a:solidFill>
                <a:srgbClr val="FFFF00"/>
              </a:solidFill>
            </a:endParaRPr>
          </a:p>
        </p:txBody>
      </p:sp>
      <p:sp>
        <p:nvSpPr>
          <p:cNvPr id="10" name="Прямоугольник 9"/>
          <p:cNvSpPr/>
          <p:nvPr/>
        </p:nvSpPr>
        <p:spPr>
          <a:xfrm>
            <a:off x="4120822" y="3368863"/>
            <a:ext cx="1334404" cy="369332"/>
          </a:xfrm>
          <a:prstGeom prst="rect">
            <a:avLst/>
          </a:prstGeom>
        </p:spPr>
        <p:txBody>
          <a:bodyPr wrap="none">
            <a:spAutoFit/>
          </a:bodyPr>
          <a:lstStyle/>
          <a:p>
            <a:r>
              <a:rPr lang="en-US" dirty="0"/>
              <a:t>psychologist</a:t>
            </a:r>
            <a:endParaRPr lang="ru-RU" dirty="0"/>
          </a:p>
        </p:txBody>
      </p:sp>
      <p:sp>
        <p:nvSpPr>
          <p:cNvPr id="11" name="Прямоугольник 10"/>
          <p:cNvSpPr/>
          <p:nvPr/>
        </p:nvSpPr>
        <p:spPr>
          <a:xfrm>
            <a:off x="0" y="2260127"/>
            <a:ext cx="2271135" cy="369332"/>
          </a:xfrm>
          <a:prstGeom prst="rect">
            <a:avLst/>
          </a:prstGeom>
        </p:spPr>
        <p:txBody>
          <a:bodyPr wrap="none">
            <a:spAutoFit/>
          </a:bodyPr>
          <a:lstStyle/>
          <a:p>
            <a:r>
              <a:rPr lang="en-US" dirty="0"/>
              <a:t>psychologist assistant</a:t>
            </a:r>
            <a:endParaRPr lang="ru-RU" dirty="0"/>
          </a:p>
        </p:txBody>
      </p:sp>
      <p:sp>
        <p:nvSpPr>
          <p:cNvPr id="12" name="TextBox 11"/>
          <p:cNvSpPr txBox="1"/>
          <p:nvPr/>
        </p:nvSpPr>
        <p:spPr>
          <a:xfrm>
            <a:off x="395536" y="876703"/>
            <a:ext cx="4824536" cy="609398"/>
          </a:xfrm>
          <a:prstGeom prst="rect">
            <a:avLst/>
          </a:prstGeom>
          <a:noFill/>
        </p:spPr>
        <p:txBody>
          <a:bodyPr wrap="square" rtlCol="0">
            <a:spAutoFit/>
          </a:bodyPr>
          <a:lstStyle/>
          <a:p>
            <a:pPr lvl="0" indent="180000">
              <a:lnSpc>
                <a:spcPct val="120000"/>
              </a:lnSpc>
            </a:pPr>
            <a:r>
              <a:rPr lang="en-US" sz="2800" i="1" dirty="0">
                <a:solidFill>
                  <a:srgbClr val="FF0000"/>
                </a:solidFill>
              </a:rPr>
              <a:t>Dependent </a:t>
            </a:r>
            <a:r>
              <a:rPr lang="en-US" sz="2800" i="1" dirty="0" smtClean="0">
                <a:solidFill>
                  <a:srgbClr val="FF0000"/>
                </a:solidFill>
              </a:rPr>
              <a:t>variables.</a:t>
            </a:r>
            <a:r>
              <a:rPr lang="ru-RU" sz="2800" dirty="0" smtClean="0">
                <a:solidFill>
                  <a:srgbClr val="FF0000"/>
                </a:solidFill>
              </a:rPr>
              <a:t> </a:t>
            </a:r>
            <a:endParaRPr lang="ru-RU" sz="2800" i="1" dirty="0">
              <a:solidFill>
                <a:srgbClr val="FF0000"/>
              </a:solidFill>
            </a:endParaRPr>
          </a:p>
        </p:txBody>
      </p:sp>
      <p:sp>
        <p:nvSpPr>
          <p:cNvPr id="13" name="Прямоугольник 12"/>
          <p:cNvSpPr/>
          <p:nvPr/>
        </p:nvSpPr>
        <p:spPr>
          <a:xfrm>
            <a:off x="3711009" y="5181424"/>
            <a:ext cx="1269643" cy="369332"/>
          </a:xfrm>
          <a:prstGeom prst="rect">
            <a:avLst/>
          </a:prstGeom>
        </p:spPr>
        <p:txBody>
          <a:bodyPr wrap="none">
            <a:spAutoFit/>
          </a:bodyPr>
          <a:lstStyle/>
          <a:p>
            <a:r>
              <a:rPr lang="en-US" dirty="0"/>
              <a:t>test subject</a:t>
            </a:r>
            <a:endParaRPr lang="ru-RU" dirty="0"/>
          </a:p>
        </p:txBody>
      </p:sp>
    </p:spTree>
    <p:extLst>
      <p:ext uri="{BB962C8B-B14F-4D97-AF65-F5344CB8AC3E}">
        <p14:creationId xmlns:p14="http://schemas.microsoft.com/office/powerpoint/2010/main" val="3741542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a:solidFill>
            <a:srgbClr val="0070C0"/>
          </a:solidFill>
        </p:spPr>
        <p:txBody>
          <a:bodyPr>
            <a:normAutofit fontScale="90000"/>
          </a:bodyPr>
          <a:lstStyle/>
          <a:p>
            <a:r>
              <a:rPr lang="ru-RU" dirty="0" smtClean="0"/>
              <a:t/>
            </a:r>
            <a:br>
              <a:rPr lang="ru-RU" dirty="0" smtClean="0"/>
            </a:br>
            <a:r>
              <a:rPr lang="en-US" sz="4000" dirty="0">
                <a:solidFill>
                  <a:schemeClr val="bg1"/>
                </a:solidFill>
              </a:rPr>
              <a:t>Variable factors in the experiment</a:t>
            </a:r>
            <a:r>
              <a:rPr lang="ru-RU" dirty="0" smtClean="0"/>
              <a:t/>
            </a:r>
            <a:br>
              <a:rPr lang="ru-RU" dirty="0" smtClean="0"/>
            </a:br>
            <a:endParaRPr lang="ru-RU" dirty="0"/>
          </a:p>
        </p:txBody>
      </p:sp>
      <p:sp>
        <p:nvSpPr>
          <p:cNvPr id="3" name="Объект 2"/>
          <p:cNvSpPr>
            <a:spLocks noGrp="1"/>
          </p:cNvSpPr>
          <p:nvPr>
            <p:ph idx="1"/>
          </p:nvPr>
        </p:nvSpPr>
        <p:spPr>
          <a:xfrm>
            <a:off x="457200" y="1600200"/>
            <a:ext cx="8229600" cy="4709120"/>
          </a:xfrm>
        </p:spPr>
        <p:txBody>
          <a:bodyPr>
            <a:normAutofit/>
          </a:bodyPr>
          <a:lstStyle/>
          <a:p>
            <a:pPr indent="0" algn="just">
              <a:spcAft>
                <a:spcPts val="0"/>
              </a:spcAft>
              <a:buNone/>
            </a:pPr>
            <a:r>
              <a:rPr lang="en-US" sz="3000" i="1" dirty="0">
                <a:solidFill>
                  <a:srgbClr val="FF0000"/>
                </a:solidFill>
                <a:ea typeface="Calibri"/>
                <a:cs typeface="Times New Roman"/>
              </a:rPr>
              <a:t>Controlled variables.</a:t>
            </a:r>
            <a:r>
              <a:rPr lang="ru-RU" sz="2800" dirty="0" smtClean="0">
                <a:ea typeface="Calibri"/>
                <a:cs typeface="Times New Roman"/>
              </a:rPr>
              <a:t>     </a:t>
            </a:r>
          </a:p>
          <a:p>
            <a:pPr indent="0" algn="just">
              <a:spcAft>
                <a:spcPts val="0"/>
              </a:spcAft>
              <a:buNone/>
            </a:pPr>
            <a:r>
              <a:rPr lang="en-US" sz="2800" dirty="0" smtClean="0">
                <a:ea typeface="Calibri"/>
                <a:cs typeface="Times New Roman"/>
              </a:rPr>
              <a:t>As </a:t>
            </a:r>
            <a:r>
              <a:rPr lang="en-US" sz="2800" dirty="0">
                <a:ea typeface="Calibri"/>
                <a:cs typeface="Times New Roman"/>
              </a:rPr>
              <a:t>for all other variables, they are strictly controlled to avoid their variation from one subject to another and from session to session. As a rule, in modern experimental research, such psychological characteristics of individuals as intelligence, gender, age, social position (status), etc., are taken into account as variables that are controlled by the experimenter.</a:t>
            </a:r>
            <a:endParaRPr lang="ru-RU" sz="2800" dirty="0">
              <a:ea typeface="Calibri"/>
              <a:cs typeface="Times New Roman" pitchFamily="18" charset="0"/>
            </a:endParaRPr>
          </a:p>
        </p:txBody>
      </p:sp>
    </p:spTree>
    <p:extLst>
      <p:ext uri="{BB962C8B-B14F-4D97-AF65-F5344CB8AC3E}">
        <p14:creationId xmlns:p14="http://schemas.microsoft.com/office/powerpoint/2010/main" val="3621317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txBody>
          <a:bodyPr>
            <a:normAutofit fontScale="90000"/>
          </a:bodyPr>
          <a:lstStyle/>
          <a:p>
            <a:r>
              <a:rPr lang="ru-RU" dirty="0" smtClean="0"/>
              <a:t/>
            </a:r>
            <a:br>
              <a:rPr lang="ru-RU" dirty="0" smtClean="0"/>
            </a:br>
            <a:r>
              <a:rPr lang="en-US" sz="4000" dirty="0">
                <a:solidFill>
                  <a:schemeClr val="bg1"/>
                </a:solidFill>
              </a:rPr>
              <a:t>Variable factors in the experiment</a:t>
            </a:r>
            <a:r>
              <a:rPr lang="ru-RU" dirty="0" smtClean="0"/>
              <a:t/>
            </a:r>
            <a:br>
              <a:rPr lang="ru-RU" dirty="0" smtClean="0"/>
            </a:br>
            <a:endParaRPr lang="ru-RU" dirty="0"/>
          </a:p>
        </p:txBody>
      </p:sp>
      <p:sp>
        <p:nvSpPr>
          <p:cNvPr id="3" name="Объект 2"/>
          <p:cNvSpPr>
            <a:spLocks noGrp="1"/>
          </p:cNvSpPr>
          <p:nvPr>
            <p:ph idx="1"/>
          </p:nvPr>
        </p:nvSpPr>
        <p:spPr>
          <a:xfrm>
            <a:off x="323528" y="1600200"/>
            <a:ext cx="8363272" cy="4925144"/>
          </a:xfrm>
        </p:spPr>
        <p:txBody>
          <a:bodyPr>
            <a:normAutofit fontScale="55000" lnSpcReduction="20000"/>
          </a:bodyPr>
          <a:lstStyle/>
          <a:p>
            <a:endParaRPr lang="ru-RU" dirty="0" smtClean="0"/>
          </a:p>
          <a:p>
            <a:pPr indent="0" algn="just">
              <a:spcAft>
                <a:spcPts val="0"/>
              </a:spcAft>
              <a:buNone/>
            </a:pPr>
            <a:r>
              <a:rPr lang="en-US" sz="6300" i="1" dirty="0">
                <a:solidFill>
                  <a:srgbClr val="FF0000"/>
                </a:solidFill>
                <a:latin typeface="Times New Roman"/>
                <a:ea typeface="Calibri"/>
                <a:cs typeface="Times New Roman"/>
              </a:rPr>
              <a:t>Intermediate </a:t>
            </a:r>
            <a:r>
              <a:rPr lang="en-US" sz="6300" i="1" dirty="0" smtClean="0">
                <a:solidFill>
                  <a:srgbClr val="FF0000"/>
                </a:solidFill>
                <a:latin typeface="Times New Roman"/>
                <a:ea typeface="Calibri"/>
                <a:cs typeface="Times New Roman"/>
              </a:rPr>
              <a:t>variables</a:t>
            </a:r>
            <a:endParaRPr lang="ru-RU" sz="6300" i="1" dirty="0" smtClean="0">
              <a:solidFill>
                <a:srgbClr val="FF0000"/>
              </a:solidFill>
              <a:latin typeface="Times New Roman"/>
              <a:ea typeface="Calibri"/>
              <a:cs typeface="Times New Roman"/>
            </a:endParaRPr>
          </a:p>
          <a:p>
            <a:pPr indent="0" algn="just">
              <a:spcAft>
                <a:spcPts val="0"/>
              </a:spcAft>
              <a:buNone/>
            </a:pPr>
            <a:r>
              <a:rPr lang="ru-RU" sz="5800" i="1" dirty="0" smtClean="0">
                <a:solidFill>
                  <a:srgbClr val="FF0000"/>
                </a:solidFill>
                <a:latin typeface="Times New Roman"/>
                <a:ea typeface="Calibri"/>
                <a:cs typeface="Times New Roman"/>
              </a:rPr>
              <a:t> </a:t>
            </a:r>
            <a:r>
              <a:rPr lang="en-US" sz="5800" dirty="0"/>
              <a:t>There are variables that cannot be controlled, since they constitute an integral part of every subject: his psychological state during the experiment, interest or indifference to such tests or reaction to the experiment.</a:t>
            </a:r>
          </a:p>
          <a:p>
            <a:pPr indent="0" algn="just">
              <a:spcAft>
                <a:spcPts val="0"/>
              </a:spcAft>
              <a:buNone/>
            </a:pPr>
            <a:r>
              <a:rPr lang="en-US" sz="5800" dirty="0"/>
              <a:t>These are so-called </a:t>
            </a:r>
            <a:r>
              <a:rPr lang="en-US" sz="5800" i="1" dirty="0"/>
              <a:t>intermediate variables </a:t>
            </a:r>
            <a:r>
              <a:rPr lang="en-US" sz="5800" dirty="0"/>
              <a:t>that lie between the independent and dependent variables and should be taken into account when interpreting the results.</a:t>
            </a:r>
            <a:endParaRPr lang="ru-RU" sz="5800" dirty="0"/>
          </a:p>
        </p:txBody>
      </p:sp>
    </p:spTree>
    <p:extLst>
      <p:ext uri="{BB962C8B-B14F-4D97-AF65-F5344CB8AC3E}">
        <p14:creationId xmlns:p14="http://schemas.microsoft.com/office/powerpoint/2010/main" val="1643241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70C0"/>
          </a:solidFill>
        </p:spPr>
        <p:txBody>
          <a:bodyPr>
            <a:normAutofit fontScale="90000"/>
          </a:bodyPr>
          <a:lstStyle/>
          <a:p>
            <a:r>
              <a:rPr lang="ru-RU" dirty="0" smtClean="0"/>
              <a:t/>
            </a:r>
            <a:br>
              <a:rPr lang="ru-RU" dirty="0" smtClean="0"/>
            </a:br>
            <a:r>
              <a:rPr lang="en-US" sz="4000" dirty="0">
                <a:solidFill>
                  <a:schemeClr val="bg1"/>
                </a:solidFill>
              </a:rPr>
              <a:t>Variable factors in the experiment</a:t>
            </a:r>
            <a:r>
              <a:rPr lang="ru-RU" dirty="0" smtClean="0"/>
              <a:t/>
            </a:r>
            <a:br>
              <a:rPr lang="ru-RU" dirty="0" smtClean="0"/>
            </a:br>
            <a:endParaRPr lang="ru-RU" dirty="0"/>
          </a:p>
        </p:txBody>
      </p:sp>
      <p:sp>
        <p:nvSpPr>
          <p:cNvPr id="3" name="Объект 2"/>
          <p:cNvSpPr>
            <a:spLocks noGrp="1"/>
          </p:cNvSpPr>
          <p:nvPr>
            <p:ph idx="1"/>
          </p:nvPr>
        </p:nvSpPr>
        <p:spPr/>
        <p:txBody>
          <a:bodyPr>
            <a:normAutofit/>
          </a:bodyPr>
          <a:lstStyle/>
          <a:p>
            <a:pPr marL="0" indent="0">
              <a:buNone/>
            </a:pPr>
            <a:endParaRPr lang="ru-RU" dirty="0" smtClean="0"/>
          </a:p>
          <a:p>
            <a:pPr indent="457200" algn="just">
              <a:spcAft>
                <a:spcPts val="0"/>
              </a:spcAft>
              <a:buNone/>
            </a:pPr>
            <a:r>
              <a:rPr lang="en-US" dirty="0">
                <a:ea typeface="Calibri"/>
                <a:cs typeface="Times New Roman"/>
              </a:rPr>
              <a:t>Thus, </a:t>
            </a:r>
            <a:r>
              <a:rPr lang="en-US" dirty="0">
                <a:solidFill>
                  <a:srgbClr val="0070C0"/>
                </a:solidFill>
                <a:ea typeface="Calibri"/>
                <a:cs typeface="Times New Roman"/>
              </a:rPr>
              <a:t>experimenting</a:t>
            </a:r>
            <a:r>
              <a:rPr lang="en-US" dirty="0">
                <a:ea typeface="Calibri"/>
                <a:cs typeface="Times New Roman"/>
              </a:rPr>
              <a:t> means </a:t>
            </a:r>
            <a:r>
              <a:rPr lang="en-US" dirty="0">
                <a:solidFill>
                  <a:srgbClr val="0070C0"/>
                </a:solidFill>
                <a:ea typeface="Calibri"/>
                <a:cs typeface="Times New Roman"/>
              </a:rPr>
              <a:t>studying the effect of an independent variable</a:t>
            </a:r>
            <a:r>
              <a:rPr lang="en-US" dirty="0">
                <a:ea typeface="Calibri"/>
                <a:cs typeface="Times New Roman"/>
              </a:rPr>
              <a:t> (i.e., a factor that the experimenter can arbitrarily change) </a:t>
            </a:r>
            <a:r>
              <a:rPr lang="en-US" dirty="0">
                <a:solidFill>
                  <a:srgbClr val="0070C0"/>
                </a:solidFill>
                <a:ea typeface="Calibri"/>
                <a:cs typeface="Times New Roman"/>
              </a:rPr>
              <a:t>on one or several dependent </a:t>
            </a:r>
            <a:r>
              <a:rPr lang="en-US" dirty="0">
                <a:ea typeface="Calibri"/>
                <a:cs typeface="Times New Roman"/>
              </a:rPr>
              <a:t>(i.e., directly dependent on the subjects and on the phenomenon under study) with strict control of all other variables, called controlled.</a:t>
            </a:r>
            <a:endParaRPr lang="ru-RU" sz="2400" dirty="0">
              <a:ea typeface="Calibri"/>
              <a:cs typeface="Times New Roman"/>
            </a:endParaRPr>
          </a:p>
        </p:txBody>
      </p:sp>
    </p:spTree>
    <p:extLst>
      <p:ext uri="{BB962C8B-B14F-4D97-AF65-F5344CB8AC3E}">
        <p14:creationId xmlns:p14="http://schemas.microsoft.com/office/powerpoint/2010/main" val="391897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636912"/>
            <a:ext cx="7344816" cy="1077218"/>
          </a:xfrm>
          <a:prstGeom prst="rect">
            <a:avLst/>
          </a:prstGeom>
        </p:spPr>
        <p:txBody>
          <a:bodyPr wrap="square">
            <a:spAutoFit/>
          </a:bodyPr>
          <a:lstStyle/>
          <a:p>
            <a:r>
              <a:rPr lang="en-US" sz="3200" dirty="0">
                <a:solidFill>
                  <a:schemeClr val="tx2"/>
                </a:solidFill>
              </a:rPr>
              <a:t>There are several classifications of research methods that are used in psychology.</a:t>
            </a:r>
            <a:endParaRPr lang="ru-RU" sz="3200" dirty="0">
              <a:solidFill>
                <a:schemeClr val="tx2"/>
              </a:solidFill>
            </a:endParaRPr>
          </a:p>
        </p:txBody>
      </p:sp>
      <p:sp>
        <p:nvSpPr>
          <p:cNvPr id="3" name="Rectangle 1"/>
          <p:cNvSpPr>
            <a:spLocks noChangeArrowheads="1"/>
          </p:cNvSpPr>
          <p:nvPr/>
        </p:nvSpPr>
        <p:spPr bwMode="auto">
          <a:xfrm>
            <a:off x="5580112" y="1816995"/>
            <a:ext cx="1656184"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70C0"/>
                </a:solidFill>
                <a:effectLst/>
                <a:latin typeface="inherit"/>
              </a:rPr>
              <a:t>Introduction</a:t>
            </a:r>
            <a:r>
              <a:rPr kumimoji="0" lang="ru-RU" altLang="ru-RU" sz="6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70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6459"/>
            <a:ext cx="8229600" cy="1143000"/>
          </a:xfrm>
          <a:solidFill>
            <a:srgbClr val="0070C0"/>
          </a:solidFill>
        </p:spPr>
        <p:txBody>
          <a:bodyPr>
            <a:normAutofit fontScale="90000"/>
          </a:bodyPr>
          <a:lstStyle/>
          <a:p>
            <a:r>
              <a:rPr lang="ru-RU" dirty="0" smtClean="0"/>
              <a:t/>
            </a:r>
            <a:br>
              <a:rPr lang="ru-RU" dirty="0" smtClean="0"/>
            </a:br>
            <a:r>
              <a:rPr lang="en-US" sz="3600" dirty="0">
                <a:solidFill>
                  <a:prstClr val="white"/>
                </a:solidFill>
              </a:rPr>
              <a:t>Experiment: pros and cons</a:t>
            </a:r>
            <a:r>
              <a:rPr lang="ru-RU" dirty="0" smtClean="0"/>
              <a:t/>
            </a:r>
            <a:br>
              <a:rPr lang="ru-RU" dirty="0" smtClean="0"/>
            </a:br>
            <a:endParaRPr lang="ru-RU" dirty="0"/>
          </a:p>
        </p:txBody>
      </p:sp>
      <p:sp>
        <p:nvSpPr>
          <p:cNvPr id="5" name="Выноска со стрелкой вниз 4"/>
          <p:cNvSpPr/>
          <p:nvPr/>
        </p:nvSpPr>
        <p:spPr>
          <a:xfrm>
            <a:off x="1331640" y="1383475"/>
            <a:ext cx="2664296" cy="115212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Advantages</a:t>
            </a:r>
            <a:endParaRPr lang="ru-RU" sz="2800" dirty="0"/>
          </a:p>
        </p:txBody>
      </p:sp>
      <p:sp>
        <p:nvSpPr>
          <p:cNvPr id="6" name="Выноска со стрелкой вниз 5"/>
          <p:cNvSpPr/>
          <p:nvPr/>
        </p:nvSpPr>
        <p:spPr>
          <a:xfrm>
            <a:off x="5148064" y="1398282"/>
            <a:ext cx="2664296" cy="115212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Disadvantages</a:t>
            </a:r>
            <a:endParaRPr lang="ru-RU" sz="2800" dirty="0"/>
          </a:p>
        </p:txBody>
      </p:sp>
      <p:sp>
        <p:nvSpPr>
          <p:cNvPr id="7" name="Прямоугольник 6"/>
          <p:cNvSpPr/>
          <p:nvPr/>
        </p:nvSpPr>
        <p:spPr>
          <a:xfrm>
            <a:off x="976716" y="2647612"/>
            <a:ext cx="3307252" cy="1033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Provides high accuracy of results</a:t>
            </a:r>
            <a:endParaRPr lang="ru-RU" sz="2400" dirty="0"/>
          </a:p>
        </p:txBody>
      </p:sp>
      <p:sp>
        <p:nvSpPr>
          <p:cNvPr id="8" name="Прямоугольник 7"/>
          <p:cNvSpPr/>
          <p:nvPr/>
        </p:nvSpPr>
        <p:spPr>
          <a:xfrm>
            <a:off x="5101714" y="2646915"/>
            <a:ext cx="2998678" cy="1471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conditions of the subjects' activity do not correspond to reality</a:t>
            </a:r>
            <a:endParaRPr lang="ru-RU" sz="2400" dirty="0"/>
          </a:p>
        </p:txBody>
      </p:sp>
      <p:sp>
        <p:nvSpPr>
          <p:cNvPr id="9" name="Прямоугольник 8"/>
          <p:cNvSpPr/>
          <p:nvPr/>
        </p:nvSpPr>
        <p:spPr>
          <a:xfrm>
            <a:off x="956209" y="4005064"/>
            <a:ext cx="338352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study can be repeated under similar conditions</a:t>
            </a:r>
            <a:endParaRPr lang="ru-RU" sz="2400" dirty="0"/>
          </a:p>
        </p:txBody>
      </p:sp>
      <p:sp>
        <p:nvSpPr>
          <p:cNvPr id="10" name="Прямоугольник 9"/>
          <p:cNvSpPr/>
          <p:nvPr/>
        </p:nvSpPr>
        <p:spPr>
          <a:xfrm>
            <a:off x="5122406" y="4653513"/>
            <a:ext cx="2977986" cy="1473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Subjects know they are subjects of research</a:t>
            </a:r>
            <a:endParaRPr lang="ru-RU" sz="2400" dirty="0"/>
          </a:p>
        </p:txBody>
      </p:sp>
      <p:sp>
        <p:nvSpPr>
          <p:cNvPr id="11" name="Прямоугольник 10"/>
          <p:cNvSpPr/>
          <p:nvPr/>
        </p:nvSpPr>
        <p:spPr>
          <a:xfrm>
            <a:off x="967000" y="5433718"/>
            <a:ext cx="331696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Almost complete control is exercised over all </a:t>
            </a:r>
            <a:r>
              <a:rPr lang="en-US" sz="2400" dirty="0" smtClean="0"/>
              <a:t>variables </a:t>
            </a:r>
            <a:endParaRPr lang="ru-RU" sz="2400" dirty="0"/>
          </a:p>
        </p:txBody>
      </p:sp>
      <p:cxnSp>
        <p:nvCxnSpPr>
          <p:cNvPr id="23" name="Прямая со стрелкой 22"/>
          <p:cNvCxnSpPr>
            <a:endCxn id="7" idx="1"/>
          </p:cNvCxnSpPr>
          <p:nvPr/>
        </p:nvCxnSpPr>
        <p:spPr>
          <a:xfrm>
            <a:off x="546403" y="3164270"/>
            <a:ext cx="43031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36687" y="4365104"/>
            <a:ext cx="4685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8599986" y="1772591"/>
            <a:ext cx="4462" cy="35343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6" idx="3"/>
          </p:cNvCxnSpPr>
          <p:nvPr/>
        </p:nvCxnSpPr>
        <p:spPr>
          <a:xfrm flipH="1" flipV="1">
            <a:off x="7812360" y="1772591"/>
            <a:ext cx="787626" cy="2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flipV="1">
            <a:off x="8100393" y="3472888"/>
            <a:ext cx="499593" cy="4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8095441" y="5306987"/>
            <a:ext cx="5045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08307" y="6295981"/>
            <a:ext cx="4608512"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solidFill>
                  <a:srgbClr val="0070C0"/>
                </a:solidFill>
              </a:rPr>
              <a:t>Analyze the scheme yourself</a:t>
            </a:r>
            <a:endParaRPr lang="ru-RU" sz="2000" dirty="0">
              <a:solidFill>
                <a:srgbClr val="0070C0"/>
              </a:solidFill>
            </a:endParaRPr>
          </a:p>
        </p:txBody>
      </p:sp>
      <p:cxnSp>
        <p:nvCxnSpPr>
          <p:cNvPr id="27" name="Прямая соединительная линия 26"/>
          <p:cNvCxnSpPr/>
          <p:nvPr/>
        </p:nvCxnSpPr>
        <p:spPr>
          <a:xfrm flipH="1">
            <a:off x="507779" y="1756117"/>
            <a:ext cx="45009" cy="43616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498464" y="6109951"/>
            <a:ext cx="4685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5" idx="1"/>
          </p:cNvCxnSpPr>
          <p:nvPr/>
        </p:nvCxnSpPr>
        <p:spPr>
          <a:xfrm>
            <a:off x="546403" y="1756117"/>
            <a:ext cx="785237" cy="16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27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80630"/>
            <a:ext cx="8229600" cy="1143000"/>
          </a:xfrm>
          <a:solidFill>
            <a:srgbClr val="00B0F0"/>
          </a:solidFill>
          <a:scene3d>
            <a:camera prst="orthographicFront"/>
            <a:lightRig rig="threePt" dir="t"/>
          </a:scene3d>
          <a:sp3d>
            <a:bevelT prst="convex"/>
          </a:sp3d>
        </p:spPr>
        <p:txBody>
          <a:bodyPr>
            <a:normAutofit/>
          </a:bodyPr>
          <a:lstStyle/>
          <a:p>
            <a:r>
              <a:rPr lang="en-US" dirty="0" smtClean="0">
                <a:solidFill>
                  <a:schemeClr val="tx2"/>
                </a:solidFill>
              </a:rPr>
              <a:t>Recall </a:t>
            </a:r>
            <a:r>
              <a:rPr lang="en-US" dirty="0">
                <a:solidFill>
                  <a:schemeClr val="tx2"/>
                </a:solidFill>
              </a:rPr>
              <a:t>the lecture </a:t>
            </a:r>
            <a:r>
              <a:rPr lang="en-US" dirty="0" smtClean="0">
                <a:solidFill>
                  <a:schemeClr val="tx2"/>
                </a:solidFill>
              </a:rPr>
              <a:t>plan</a:t>
            </a:r>
            <a:endParaRPr lang="ru-RU" dirty="0">
              <a:solidFill>
                <a:schemeClr val="tx2"/>
              </a:solidFill>
            </a:endParaRPr>
          </a:p>
        </p:txBody>
      </p:sp>
      <p:sp>
        <p:nvSpPr>
          <p:cNvPr id="3" name="Объект 2"/>
          <p:cNvSpPr>
            <a:spLocks noGrp="1"/>
          </p:cNvSpPr>
          <p:nvPr>
            <p:ph idx="1"/>
          </p:nvPr>
        </p:nvSpPr>
        <p:spPr>
          <a:xfrm>
            <a:off x="1259632" y="1844824"/>
            <a:ext cx="7427168" cy="2620888"/>
          </a:xfrm>
        </p:spPr>
        <p:txBody>
          <a:bodyPr/>
          <a:lstStyle/>
          <a:p>
            <a:pPr marL="0" indent="0">
              <a:buNone/>
            </a:pPr>
            <a:endParaRPr lang="ru-RU" dirty="0"/>
          </a:p>
          <a:p>
            <a:r>
              <a:rPr lang="en-US" dirty="0"/>
              <a:t>1 Descriptive </a:t>
            </a:r>
            <a:r>
              <a:rPr lang="en-US" dirty="0" smtClean="0"/>
              <a:t>methods</a:t>
            </a:r>
            <a:endParaRPr lang="ru-RU" dirty="0" smtClean="0"/>
          </a:p>
          <a:p>
            <a:r>
              <a:rPr lang="en-US" dirty="0" smtClean="0"/>
              <a:t>2 </a:t>
            </a:r>
            <a:r>
              <a:rPr lang="en-US" dirty="0"/>
              <a:t>Experimental </a:t>
            </a:r>
            <a:r>
              <a:rPr lang="en-US" dirty="0" smtClean="0"/>
              <a:t>method</a:t>
            </a:r>
            <a:endParaRPr lang="ru-RU" dirty="0" smtClean="0"/>
          </a:p>
          <a:p>
            <a:r>
              <a:rPr lang="en-US" dirty="0" smtClean="0">
                <a:solidFill>
                  <a:srgbClr val="0070C0"/>
                </a:solidFill>
              </a:rPr>
              <a:t>3 </a:t>
            </a:r>
            <a:r>
              <a:rPr lang="en-US" dirty="0">
                <a:solidFill>
                  <a:srgbClr val="0070C0"/>
                </a:solidFill>
              </a:rPr>
              <a:t>Organization of experimental research</a:t>
            </a:r>
            <a:endParaRPr lang="ru-RU" dirty="0">
              <a:solidFill>
                <a:srgbClr val="0070C0"/>
              </a:solidFill>
            </a:endParaRPr>
          </a:p>
        </p:txBody>
      </p:sp>
      <p:sp>
        <p:nvSpPr>
          <p:cNvPr id="4" name="Прямоугольник 3"/>
          <p:cNvSpPr/>
          <p:nvPr/>
        </p:nvSpPr>
        <p:spPr>
          <a:xfrm>
            <a:off x="2771800" y="5445224"/>
            <a:ext cx="6484211" cy="830997"/>
          </a:xfrm>
          <a:prstGeom prst="rect">
            <a:avLst/>
          </a:prstGeom>
        </p:spPr>
        <p:txBody>
          <a:bodyPr wrap="none">
            <a:spAutoFit/>
          </a:bodyPr>
          <a:lstStyle/>
          <a:p>
            <a:r>
              <a:rPr lang="en-US" sz="2400" dirty="0">
                <a:solidFill>
                  <a:srgbClr val="0070C0"/>
                </a:solidFill>
              </a:rPr>
              <a:t>Consider 3 Organization of experimental </a:t>
            </a:r>
            <a:r>
              <a:rPr lang="en-US" sz="2400" dirty="0" smtClean="0">
                <a:solidFill>
                  <a:srgbClr val="0070C0"/>
                </a:solidFill>
              </a:rPr>
              <a:t>research</a:t>
            </a:r>
            <a:endParaRPr lang="en-US" sz="2400" dirty="0">
              <a:solidFill>
                <a:srgbClr val="0070C0"/>
              </a:solidFill>
            </a:endParaRPr>
          </a:p>
          <a:p>
            <a:endParaRPr lang="ru-RU" sz="2400" dirty="0">
              <a:solidFill>
                <a:srgbClr val="0070C0"/>
              </a:solidFill>
            </a:endParaRPr>
          </a:p>
        </p:txBody>
      </p:sp>
    </p:spTree>
    <p:extLst>
      <p:ext uri="{BB962C8B-B14F-4D97-AF65-F5344CB8AC3E}">
        <p14:creationId xmlns:p14="http://schemas.microsoft.com/office/powerpoint/2010/main" val="323905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fontScale="90000"/>
          </a:bodyPr>
          <a:lstStyle/>
          <a:p>
            <a:r>
              <a:rPr lang="ru-RU" dirty="0" smtClean="0"/>
              <a:t>3 </a:t>
            </a:r>
            <a:r>
              <a:rPr lang="en-US" dirty="0"/>
              <a:t>Organization of experimental </a:t>
            </a:r>
            <a:r>
              <a:rPr lang="en-US" dirty="0" smtClean="0"/>
              <a:t>research</a:t>
            </a:r>
            <a:endParaRPr lang="ru-RU" dirty="0"/>
          </a:p>
        </p:txBody>
      </p:sp>
      <p:sp>
        <p:nvSpPr>
          <p:cNvPr id="3" name="Объект 2"/>
          <p:cNvSpPr>
            <a:spLocks noGrp="1"/>
          </p:cNvSpPr>
          <p:nvPr>
            <p:ph idx="1"/>
          </p:nvPr>
        </p:nvSpPr>
        <p:spPr/>
        <p:txBody>
          <a:bodyPr>
            <a:normAutofit lnSpcReduction="10000"/>
          </a:bodyPr>
          <a:lstStyle/>
          <a:p>
            <a:pPr marL="0" indent="0" algn="ctr">
              <a:buNone/>
            </a:pPr>
            <a:r>
              <a:rPr lang="en-US" i="1" dirty="0"/>
              <a:t>The following research stages can be distinguished:</a:t>
            </a:r>
            <a:endParaRPr lang="ru-RU" i="1" dirty="0" smtClean="0"/>
          </a:p>
          <a:p>
            <a:pPr marL="514350" indent="-514350">
              <a:buAutoNum type="arabicParenR"/>
            </a:pPr>
            <a:r>
              <a:rPr lang="en-US" dirty="0"/>
              <a:t>indicative;</a:t>
            </a:r>
          </a:p>
          <a:p>
            <a:pPr marL="514350" indent="-514350">
              <a:buAutoNum type="arabicParenR"/>
            </a:pPr>
            <a:r>
              <a:rPr lang="en-US" dirty="0"/>
              <a:t>development of an experiment plan;</a:t>
            </a:r>
          </a:p>
          <a:p>
            <a:pPr marL="514350" indent="-514350">
              <a:buAutoNum type="arabicParenR"/>
            </a:pPr>
            <a:r>
              <a:rPr lang="en-US" dirty="0"/>
              <a:t>actual experimentation;</a:t>
            </a:r>
          </a:p>
          <a:p>
            <a:pPr marL="514350" indent="-514350">
              <a:buAutoNum type="arabicParenR"/>
            </a:pPr>
            <a:r>
              <a:rPr lang="en-US" dirty="0"/>
              <a:t>processing of experimental data;</a:t>
            </a:r>
          </a:p>
          <a:p>
            <a:pPr marL="514350" indent="-514350">
              <a:buAutoNum type="arabicParenR"/>
            </a:pPr>
            <a:r>
              <a:rPr lang="en-US" dirty="0"/>
              <a:t>analysis and interpretation;</a:t>
            </a:r>
          </a:p>
          <a:p>
            <a:pPr marL="514350" indent="-514350">
              <a:buAutoNum type="arabicParenR"/>
            </a:pPr>
            <a:r>
              <a:rPr lang="en-US" dirty="0"/>
              <a:t>scientific report (publication).</a:t>
            </a:r>
            <a:endParaRPr lang="ru-RU" dirty="0"/>
          </a:p>
        </p:txBody>
      </p:sp>
      <p:sp>
        <p:nvSpPr>
          <p:cNvPr id="4" name="TextBox 3"/>
          <p:cNvSpPr txBox="1"/>
          <p:nvPr/>
        </p:nvSpPr>
        <p:spPr>
          <a:xfrm>
            <a:off x="5724128" y="6021288"/>
            <a:ext cx="3024336" cy="523220"/>
          </a:xfrm>
          <a:prstGeom prst="rect">
            <a:avLst/>
          </a:prstGeom>
          <a:noFill/>
        </p:spPr>
        <p:txBody>
          <a:bodyPr wrap="square" rtlCol="0">
            <a:spAutoFit/>
          </a:bodyPr>
          <a:lstStyle/>
          <a:p>
            <a:pPr algn="ctr"/>
            <a:r>
              <a:rPr lang="en-US" sz="2800" dirty="0">
                <a:solidFill>
                  <a:srgbClr val="0070C0"/>
                </a:solidFill>
              </a:rPr>
              <a:t>Consider them</a:t>
            </a:r>
            <a:endParaRPr lang="ru-RU" sz="2800" dirty="0">
              <a:solidFill>
                <a:srgbClr val="0070C0"/>
              </a:solidFill>
            </a:endParaRPr>
          </a:p>
        </p:txBody>
      </p:sp>
    </p:spTree>
    <p:extLst>
      <p:ext uri="{BB962C8B-B14F-4D97-AF65-F5344CB8AC3E}">
        <p14:creationId xmlns:p14="http://schemas.microsoft.com/office/powerpoint/2010/main" val="467617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1080120"/>
          </a:xfrm>
          <a:solidFill>
            <a:srgbClr val="FFFF00"/>
          </a:solidFill>
        </p:spPr>
        <p:txBody>
          <a:bodyPr>
            <a:normAutofit fontScale="90000"/>
          </a:bodyPr>
          <a:lstStyle/>
          <a:p>
            <a:r>
              <a:rPr lang="ru-RU" sz="4000" dirty="0" smtClean="0"/>
              <a:t/>
            </a:r>
            <a:br>
              <a:rPr lang="ru-RU" sz="4000" dirty="0" smtClean="0"/>
            </a:br>
            <a:r>
              <a:rPr lang="ru-RU" sz="4000" dirty="0" smtClean="0"/>
              <a:t>3 </a:t>
            </a:r>
            <a:r>
              <a:rPr lang="en-US" sz="4000" dirty="0"/>
              <a:t>Organization of experimental research</a:t>
            </a:r>
            <a:r>
              <a:rPr lang="ru-RU" dirty="0"/>
              <a:t/>
            </a:r>
            <a:br>
              <a:rPr lang="ru-RU" dirty="0"/>
            </a:br>
            <a:r>
              <a:rPr lang="ru-RU" dirty="0"/>
              <a:t> </a:t>
            </a:r>
          </a:p>
        </p:txBody>
      </p:sp>
      <p:sp>
        <p:nvSpPr>
          <p:cNvPr id="3" name="Объект 2"/>
          <p:cNvSpPr>
            <a:spLocks noGrp="1"/>
          </p:cNvSpPr>
          <p:nvPr>
            <p:ph idx="1"/>
          </p:nvPr>
        </p:nvSpPr>
        <p:spPr/>
        <p:txBody>
          <a:bodyPr>
            <a:noAutofit/>
          </a:bodyPr>
          <a:lstStyle/>
          <a:p>
            <a:pPr marL="514350" indent="-514350" algn="just">
              <a:buAutoNum type="arabicParenR"/>
            </a:pPr>
            <a:r>
              <a:rPr lang="en-US" i="1" dirty="0"/>
              <a:t>indicative</a:t>
            </a:r>
            <a:r>
              <a:rPr lang="en-US" i="1" dirty="0" smtClean="0"/>
              <a:t>;</a:t>
            </a:r>
            <a:endParaRPr lang="ru-RU" i="1" dirty="0" smtClean="0"/>
          </a:p>
          <a:p>
            <a:pPr marL="0" indent="0" algn="just">
              <a:buNone/>
            </a:pPr>
            <a:r>
              <a:rPr lang="en-US" dirty="0">
                <a:ea typeface="Calibri"/>
                <a:cs typeface="Times New Roman"/>
              </a:rPr>
              <a:t>It includes preliminary </a:t>
            </a:r>
            <a:r>
              <a:rPr lang="en-US" dirty="0">
                <a:solidFill>
                  <a:srgbClr val="0070C0"/>
                </a:solidFill>
                <a:ea typeface="Calibri"/>
                <a:cs typeface="Times New Roman"/>
              </a:rPr>
              <a:t>observation</a:t>
            </a:r>
            <a:r>
              <a:rPr lang="en-US" dirty="0">
                <a:ea typeface="Calibri"/>
                <a:cs typeface="Times New Roman"/>
              </a:rPr>
              <a:t> of the object of research, </a:t>
            </a:r>
            <a:r>
              <a:rPr lang="en-US" dirty="0">
                <a:solidFill>
                  <a:srgbClr val="0070C0"/>
                </a:solidFill>
                <a:ea typeface="Calibri"/>
                <a:cs typeface="Times New Roman"/>
              </a:rPr>
              <a:t>the study of the conditions </a:t>
            </a:r>
            <a:r>
              <a:rPr lang="en-US" dirty="0">
                <a:ea typeface="Calibri"/>
                <a:cs typeface="Times New Roman"/>
              </a:rPr>
              <a:t>for its manifestation, the formulation of guesses about the possible connection of any facts or events with each other. Relevant scientific literature is being studied. The stage ends with the </a:t>
            </a:r>
            <a:r>
              <a:rPr lang="en-US" dirty="0">
                <a:solidFill>
                  <a:srgbClr val="0070C0"/>
                </a:solidFill>
                <a:ea typeface="Calibri"/>
                <a:cs typeface="Times New Roman"/>
              </a:rPr>
              <a:t>formulation of a working </a:t>
            </a:r>
            <a:r>
              <a:rPr lang="en-US" dirty="0">
                <a:ea typeface="Calibri"/>
                <a:cs typeface="Times New Roman"/>
              </a:rPr>
              <a:t>(or preliminary) research hypothesis</a:t>
            </a:r>
            <a:r>
              <a:rPr lang="en-US" dirty="0" smtClean="0">
                <a:ea typeface="Calibri"/>
                <a:cs typeface="Times New Roman"/>
              </a:rPr>
              <a:t>.</a:t>
            </a:r>
            <a:endParaRPr lang="ru-RU" dirty="0">
              <a:ea typeface="Calibri"/>
              <a:cs typeface="Times New Roman"/>
            </a:endParaRPr>
          </a:p>
        </p:txBody>
      </p:sp>
    </p:spTree>
    <p:extLst>
      <p:ext uri="{BB962C8B-B14F-4D97-AF65-F5344CB8AC3E}">
        <p14:creationId xmlns:p14="http://schemas.microsoft.com/office/powerpoint/2010/main" val="424032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r>
            <a:br>
              <a:rPr lang="ru-RU" sz="4000" dirty="0" smtClean="0"/>
            </a:br>
            <a:r>
              <a:rPr lang="ru-RU" sz="4000" dirty="0" smtClean="0"/>
              <a:t>3 </a:t>
            </a:r>
            <a:r>
              <a:rPr lang="en-US" sz="4000" dirty="0"/>
              <a:t>Organization of experimental research</a:t>
            </a:r>
            <a:r>
              <a:rPr lang="ru-RU" dirty="0"/>
              <a:t/>
            </a:r>
            <a:br>
              <a:rPr lang="ru-RU" dirty="0"/>
            </a:br>
            <a:r>
              <a:rPr lang="ru-RU" dirty="0"/>
              <a:t> </a:t>
            </a:r>
          </a:p>
        </p:txBody>
      </p:sp>
      <p:sp>
        <p:nvSpPr>
          <p:cNvPr id="3" name="Объект 2"/>
          <p:cNvSpPr>
            <a:spLocks noGrp="1"/>
          </p:cNvSpPr>
          <p:nvPr>
            <p:ph idx="1"/>
          </p:nvPr>
        </p:nvSpPr>
        <p:spPr>
          <a:xfrm>
            <a:off x="0" y="1124744"/>
            <a:ext cx="9036496" cy="5733256"/>
          </a:xfrm>
        </p:spPr>
        <p:txBody>
          <a:bodyPr>
            <a:noAutofit/>
          </a:bodyPr>
          <a:lstStyle/>
          <a:p>
            <a:pPr marL="0" indent="0">
              <a:buNone/>
            </a:pPr>
            <a:r>
              <a:rPr lang="ru-RU" i="1" dirty="0">
                <a:solidFill>
                  <a:prstClr val="black"/>
                </a:solidFill>
              </a:rPr>
              <a:t>2 ) </a:t>
            </a:r>
            <a:r>
              <a:rPr lang="en-US" i="1" dirty="0">
                <a:solidFill>
                  <a:prstClr val="black"/>
                </a:solidFill>
              </a:rPr>
              <a:t>development of an experiment plan;</a:t>
            </a:r>
            <a:endParaRPr lang="ru-RU" sz="2400" dirty="0" smtClean="0">
              <a:solidFill>
                <a:srgbClr val="C00000"/>
              </a:solidFill>
              <a:latin typeface="+mj-lt"/>
              <a:ea typeface="Calibri"/>
              <a:cs typeface="Times New Roman"/>
            </a:endParaRPr>
          </a:p>
          <a:p>
            <a:r>
              <a:rPr lang="en-US" sz="2400" dirty="0">
                <a:solidFill>
                  <a:srgbClr val="0070C0"/>
                </a:solidFill>
                <a:latin typeface="+mj-lt"/>
                <a:ea typeface="Calibri"/>
                <a:cs typeface="Times New Roman"/>
              </a:rPr>
              <a:t>formulation of research </a:t>
            </a:r>
            <a:r>
              <a:rPr lang="en-US" sz="2400" dirty="0">
                <a:latin typeface="+mj-lt"/>
                <a:ea typeface="Calibri"/>
                <a:cs typeface="Times New Roman"/>
              </a:rPr>
              <a:t>tasks based on a hypothesis;</a:t>
            </a:r>
          </a:p>
          <a:p>
            <a:r>
              <a:rPr lang="en-US" sz="2400" dirty="0">
                <a:solidFill>
                  <a:srgbClr val="0070C0"/>
                </a:solidFill>
                <a:latin typeface="+mj-lt"/>
                <a:ea typeface="Calibri"/>
                <a:cs typeface="Times New Roman"/>
              </a:rPr>
              <a:t>selection of factors </a:t>
            </a:r>
            <a:r>
              <a:rPr lang="en-US" sz="2400" dirty="0">
                <a:latin typeface="+mj-lt"/>
                <a:ea typeface="Calibri"/>
                <a:cs typeface="Times New Roman"/>
              </a:rPr>
              <a:t>that will act as an independent variable (changeable only according to the experimenter's plan) and a dependent variable (changing as a result of a change in the independent variable);</a:t>
            </a:r>
          </a:p>
          <a:p>
            <a:r>
              <a:rPr lang="en-US" sz="2400" dirty="0">
                <a:latin typeface="+mj-lt"/>
                <a:ea typeface="Calibri"/>
                <a:cs typeface="Times New Roman"/>
              </a:rPr>
              <a:t>an analysis of all the circumstances of the experimental situation is carried </a:t>
            </a:r>
            <a:r>
              <a:rPr lang="en-US" sz="2400" dirty="0">
                <a:solidFill>
                  <a:srgbClr val="0070C0"/>
                </a:solidFill>
                <a:latin typeface="+mj-lt"/>
                <a:ea typeface="Calibri"/>
                <a:cs typeface="Times New Roman"/>
              </a:rPr>
              <a:t>out to identify additional variables </a:t>
            </a:r>
            <a:r>
              <a:rPr lang="en-US" sz="2400" dirty="0">
                <a:latin typeface="+mj-lt"/>
                <a:ea typeface="Calibri"/>
                <a:cs typeface="Times New Roman"/>
              </a:rPr>
              <a:t>that may affect the results of the experiment;</a:t>
            </a:r>
          </a:p>
          <a:p>
            <a:r>
              <a:rPr lang="en-US" sz="2400" dirty="0">
                <a:solidFill>
                  <a:srgbClr val="0070C0"/>
                </a:solidFill>
                <a:latin typeface="+mj-lt"/>
                <a:ea typeface="Calibri"/>
                <a:cs typeface="Times New Roman"/>
              </a:rPr>
              <a:t>methods are selected </a:t>
            </a:r>
            <a:r>
              <a:rPr lang="en-US" sz="2400" dirty="0">
                <a:latin typeface="+mj-lt"/>
                <a:ea typeface="Calibri"/>
                <a:cs typeface="Times New Roman"/>
              </a:rPr>
              <a:t>and experimental techniques are developed</a:t>
            </a:r>
            <a:r>
              <a:rPr lang="en-US" sz="2400" dirty="0" smtClean="0">
                <a:latin typeface="+mj-lt"/>
                <a:ea typeface="Calibri"/>
                <a:cs typeface="Times New Roman"/>
              </a:rPr>
              <a:t>.</a:t>
            </a:r>
            <a:endParaRPr lang="ru-RU" sz="2400" dirty="0" smtClean="0">
              <a:latin typeface="+mj-lt"/>
              <a:ea typeface="Calibri"/>
              <a:cs typeface="Times New Roman"/>
            </a:endParaRPr>
          </a:p>
        </p:txBody>
      </p:sp>
      <p:sp>
        <p:nvSpPr>
          <p:cNvPr id="5" name="TextBox 4"/>
          <p:cNvSpPr txBox="1"/>
          <p:nvPr/>
        </p:nvSpPr>
        <p:spPr>
          <a:xfrm>
            <a:off x="1691680" y="5229200"/>
            <a:ext cx="7200800" cy="1631216"/>
          </a:xfrm>
          <a:prstGeom prst="rect">
            <a:avLst/>
          </a:prstGeom>
          <a:noFill/>
        </p:spPr>
        <p:txBody>
          <a:bodyPr wrap="square" rtlCol="0">
            <a:spAutoFit/>
          </a:bodyPr>
          <a:lstStyle/>
          <a:p>
            <a:r>
              <a:rPr lang="en-US" sz="2000" dirty="0"/>
              <a:t>If the experiment is connected, for example, with the study of opinions, attitudes, then the survey method </a:t>
            </a:r>
            <a:r>
              <a:rPr lang="en-US" sz="2000" dirty="0">
                <a:solidFill>
                  <a:srgbClr val="0070C0"/>
                </a:solidFill>
              </a:rPr>
              <a:t>can be chosen</a:t>
            </a:r>
            <a:r>
              <a:rPr lang="en-US" sz="2000" dirty="0"/>
              <a:t>. If it is a study of behavior, then a method </a:t>
            </a:r>
            <a:r>
              <a:rPr lang="en-US" sz="2000" dirty="0">
                <a:solidFill>
                  <a:srgbClr val="0070C0"/>
                </a:solidFill>
              </a:rPr>
              <a:t>of observation</a:t>
            </a:r>
            <a:r>
              <a:rPr lang="en-US" sz="2000" dirty="0"/>
              <a:t>, etc. At the same time, depending on the tasks of the study, existing </a:t>
            </a:r>
            <a:r>
              <a:rPr lang="en-US" sz="2000" dirty="0">
                <a:solidFill>
                  <a:srgbClr val="0070C0"/>
                </a:solidFill>
              </a:rPr>
              <a:t>experimental techniques </a:t>
            </a:r>
            <a:r>
              <a:rPr lang="en-US" sz="2000" dirty="0"/>
              <a:t>are selected or new ones are developed.</a:t>
            </a:r>
          </a:p>
        </p:txBody>
      </p:sp>
    </p:spTree>
    <p:extLst>
      <p:ext uri="{BB962C8B-B14F-4D97-AF65-F5344CB8AC3E}">
        <p14:creationId xmlns:p14="http://schemas.microsoft.com/office/powerpoint/2010/main" val="815583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t>
            </a:r>
            <a:br>
              <a:rPr lang="ru-RU" sz="4000" dirty="0" smtClean="0"/>
            </a:br>
            <a:r>
              <a:rPr lang="ru-RU" sz="4000" dirty="0" smtClean="0"/>
              <a:t>3 </a:t>
            </a:r>
            <a:r>
              <a:rPr lang="en-US" sz="4000" dirty="0"/>
              <a:t>Organization of experimental research</a:t>
            </a:r>
            <a:r>
              <a:rPr lang="ru-RU" dirty="0"/>
              <a:t/>
            </a:r>
            <a:br>
              <a:rPr lang="ru-RU" dirty="0"/>
            </a:br>
            <a:r>
              <a:rPr lang="ru-RU" dirty="0"/>
              <a:t> </a:t>
            </a:r>
          </a:p>
        </p:txBody>
      </p:sp>
      <p:sp>
        <p:nvSpPr>
          <p:cNvPr id="3" name="Объект 2"/>
          <p:cNvSpPr>
            <a:spLocks noGrp="1"/>
          </p:cNvSpPr>
          <p:nvPr>
            <p:ph idx="1"/>
          </p:nvPr>
        </p:nvSpPr>
        <p:spPr>
          <a:xfrm>
            <a:off x="0" y="1124744"/>
            <a:ext cx="9036496" cy="5733256"/>
          </a:xfrm>
        </p:spPr>
        <p:txBody>
          <a:bodyPr>
            <a:noAutofit/>
          </a:bodyPr>
          <a:lstStyle/>
          <a:p>
            <a:pPr indent="0" algn="just">
              <a:spcAft>
                <a:spcPts val="0"/>
              </a:spcAft>
              <a:buNone/>
            </a:pPr>
            <a:r>
              <a:rPr lang="en-US" i="1" dirty="0">
                <a:latin typeface="+mj-lt"/>
                <a:ea typeface="Calibri"/>
                <a:cs typeface="Times New Roman"/>
              </a:rPr>
              <a:t>actual </a:t>
            </a:r>
            <a:r>
              <a:rPr lang="en-US" i="1" dirty="0" smtClean="0">
                <a:latin typeface="+mj-lt"/>
                <a:ea typeface="Calibri"/>
                <a:cs typeface="Times New Roman"/>
              </a:rPr>
              <a:t>experimentation</a:t>
            </a:r>
            <a:r>
              <a:rPr lang="ru-RU" i="1" dirty="0" smtClean="0">
                <a:latin typeface="+mj-lt"/>
                <a:ea typeface="Calibri"/>
                <a:cs typeface="Times New Roman"/>
              </a:rPr>
              <a:t>;</a:t>
            </a:r>
          </a:p>
          <a:p>
            <a:pPr indent="0" algn="just">
              <a:spcAft>
                <a:spcPts val="600"/>
              </a:spcAft>
              <a:buNone/>
            </a:pPr>
            <a:r>
              <a:rPr lang="en-US" sz="2800" dirty="0">
                <a:latin typeface="+mj-lt"/>
                <a:ea typeface="Calibri"/>
                <a:cs typeface="Times New Roman"/>
              </a:rPr>
              <a:t>Often it includes a </a:t>
            </a:r>
            <a:r>
              <a:rPr lang="en-US" sz="2800" dirty="0">
                <a:solidFill>
                  <a:srgbClr val="0070C0"/>
                </a:solidFill>
                <a:latin typeface="+mj-lt"/>
                <a:ea typeface="Calibri"/>
                <a:cs typeface="Times New Roman"/>
              </a:rPr>
              <a:t>pilot (trial) study</a:t>
            </a:r>
            <a:r>
              <a:rPr lang="en-US" sz="2800" dirty="0">
                <a:latin typeface="+mj-lt"/>
                <a:ea typeface="Calibri"/>
                <a:cs typeface="Times New Roman"/>
              </a:rPr>
              <a:t>, the task of which is to formulate a hypothesis more accurately, to refine the methods by checking them for reliability, and, in addition, to check whether the intended experimental design is successful, i.e. close to a flawless experiment. The closer the results of a practical experiment to the ideal, flawless, the higher its validity (suitability).</a:t>
            </a:r>
          </a:p>
          <a:p>
            <a:pPr indent="0" algn="just">
              <a:spcAft>
                <a:spcPts val="0"/>
              </a:spcAft>
              <a:buNone/>
            </a:pPr>
            <a:r>
              <a:rPr lang="en-US" sz="2800" dirty="0">
                <a:latin typeface="+mj-lt"/>
                <a:ea typeface="Calibri"/>
                <a:cs typeface="Times New Roman"/>
              </a:rPr>
              <a:t>After the pilot, </a:t>
            </a:r>
            <a:r>
              <a:rPr lang="en-US" sz="2800" dirty="0">
                <a:solidFill>
                  <a:srgbClr val="0070C0"/>
                </a:solidFill>
                <a:latin typeface="+mj-lt"/>
                <a:ea typeface="Calibri"/>
                <a:cs typeface="Times New Roman"/>
              </a:rPr>
              <a:t>a series of basic experiments </a:t>
            </a:r>
            <a:r>
              <a:rPr lang="en-US" sz="2800" dirty="0">
                <a:latin typeface="+mj-lt"/>
                <a:ea typeface="Calibri"/>
                <a:cs typeface="Times New Roman"/>
              </a:rPr>
              <a:t>are conducted, the task of which is to collect primary data.</a:t>
            </a:r>
            <a:endParaRPr lang="ru-RU" sz="2800" dirty="0">
              <a:latin typeface="+mj-lt"/>
              <a:ea typeface="Calibri"/>
              <a:cs typeface="Times New Roman"/>
            </a:endParaRPr>
          </a:p>
        </p:txBody>
      </p:sp>
    </p:spTree>
    <p:extLst>
      <p:ext uri="{BB962C8B-B14F-4D97-AF65-F5344CB8AC3E}">
        <p14:creationId xmlns:p14="http://schemas.microsoft.com/office/powerpoint/2010/main" val="1709429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videosort.ru/images/content/experiment/post/experiment_child.jpg"/>
          <p:cNvPicPr>
            <a:picLocks noChangeAspect="1"/>
          </p:cNvPicPr>
          <p:nvPr/>
        </p:nvPicPr>
        <p:blipFill>
          <a:blip r:embed="rId2" cstate="print"/>
          <a:srcRect/>
          <a:stretch>
            <a:fillRect/>
          </a:stretch>
        </p:blipFill>
        <p:spPr bwMode="auto">
          <a:xfrm>
            <a:off x="72824" y="495028"/>
            <a:ext cx="9052135" cy="4752000"/>
          </a:xfrm>
          <a:prstGeom prst="rect">
            <a:avLst/>
          </a:prstGeom>
          <a:noFill/>
          <a:ln w="9525">
            <a:noFill/>
            <a:miter lim="800000"/>
            <a:headEnd/>
            <a:tailEnd/>
          </a:ln>
        </p:spPr>
      </p:pic>
      <p:sp>
        <p:nvSpPr>
          <p:cNvPr id="3" name="TextBox 2"/>
          <p:cNvSpPr txBox="1"/>
          <p:nvPr/>
        </p:nvSpPr>
        <p:spPr>
          <a:xfrm>
            <a:off x="5455734" y="4886929"/>
            <a:ext cx="3691309" cy="233910"/>
          </a:xfrm>
          <a:prstGeom prst="rect">
            <a:avLst/>
          </a:prstGeom>
          <a:noFill/>
        </p:spPr>
        <p:txBody>
          <a:bodyPr wrap="square" rtlCol="0">
            <a:spAutoFit/>
          </a:bodyPr>
          <a:lstStyle/>
          <a:p>
            <a:pPr algn="r">
              <a:lnSpc>
                <a:spcPct val="115000"/>
              </a:lnSpc>
              <a:spcAft>
                <a:spcPts val="1000"/>
              </a:spcAft>
            </a:pPr>
            <a:r>
              <a:rPr lang="ru-RU" sz="800" u="sng" dirty="0">
                <a:solidFill>
                  <a:srgbClr val="0000FF"/>
                </a:solidFill>
                <a:ea typeface="Calibri"/>
                <a:cs typeface="Times New Roman"/>
                <a:hlinkClick r:id="rId3"/>
              </a:rPr>
              <a:t>http://www.videosort.ru/images/content/experiment/post/experiment_child.jpg</a:t>
            </a:r>
            <a:endParaRPr lang="ru-RU" sz="800" dirty="0">
              <a:ea typeface="Calibri"/>
              <a:cs typeface="Times New Roman"/>
            </a:endParaRPr>
          </a:p>
        </p:txBody>
      </p:sp>
      <p:sp>
        <p:nvSpPr>
          <p:cNvPr id="4" name="Прямоугольник 3"/>
          <p:cNvSpPr/>
          <p:nvPr/>
        </p:nvSpPr>
        <p:spPr>
          <a:xfrm>
            <a:off x="2339752" y="5373216"/>
            <a:ext cx="6628738" cy="954107"/>
          </a:xfrm>
          <a:prstGeom prst="rect">
            <a:avLst/>
          </a:prstGeom>
        </p:spPr>
        <p:txBody>
          <a:bodyPr wrap="none">
            <a:spAutoFit/>
          </a:bodyPr>
          <a:lstStyle/>
          <a:p>
            <a:pPr marL="457200" indent="-457200">
              <a:buFontTx/>
              <a:buChar char="-"/>
            </a:pPr>
            <a:r>
              <a:rPr lang="en-US" sz="2800" dirty="0" smtClean="0"/>
              <a:t>Why </a:t>
            </a:r>
            <a:r>
              <a:rPr lang="en-US" sz="2800" dirty="0"/>
              <a:t>did you say the pyramids are white</a:t>
            </a:r>
            <a:r>
              <a:rPr lang="en-US" sz="2800" dirty="0" smtClean="0"/>
              <a:t>?</a:t>
            </a:r>
            <a:endParaRPr lang="ru-RU" sz="2800" dirty="0" smtClean="0"/>
          </a:p>
          <a:p>
            <a:pPr marL="457200" indent="-457200">
              <a:buFontTx/>
              <a:buChar char="-"/>
            </a:pPr>
            <a:r>
              <a:rPr lang="en-US" sz="2800" dirty="0"/>
              <a:t>Because others have said so.</a:t>
            </a:r>
            <a:endParaRPr lang="ru-RU" sz="2800" dirty="0"/>
          </a:p>
        </p:txBody>
      </p:sp>
      <p:sp>
        <p:nvSpPr>
          <p:cNvPr id="6" name="TextBox 5"/>
          <p:cNvSpPr txBox="1"/>
          <p:nvPr/>
        </p:nvSpPr>
        <p:spPr>
          <a:xfrm>
            <a:off x="3745002" y="836712"/>
            <a:ext cx="5373060" cy="461665"/>
          </a:xfrm>
          <a:prstGeom prst="rect">
            <a:avLst/>
          </a:prstGeom>
          <a:solidFill>
            <a:schemeClr val="tx2">
              <a:lumMod val="40000"/>
              <a:lumOff val="60000"/>
            </a:schemeClr>
          </a:solidFill>
        </p:spPr>
        <p:txBody>
          <a:bodyPr wrap="square" rtlCol="0">
            <a:spAutoFit/>
          </a:bodyPr>
          <a:lstStyle/>
          <a:p>
            <a:r>
              <a:rPr lang="en-US" sz="2400" dirty="0">
                <a:solidFill>
                  <a:schemeClr val="bg1"/>
                </a:solidFill>
              </a:rPr>
              <a:t>One of the experiments on suggestibility</a:t>
            </a:r>
            <a:endParaRPr lang="ru-RU" sz="2400" dirty="0">
              <a:solidFill>
                <a:schemeClr val="bg1"/>
              </a:solidFill>
            </a:endParaRPr>
          </a:p>
        </p:txBody>
      </p:sp>
    </p:spTree>
    <p:extLst>
      <p:ext uri="{BB962C8B-B14F-4D97-AF65-F5344CB8AC3E}">
        <p14:creationId xmlns:p14="http://schemas.microsoft.com/office/powerpoint/2010/main" val="3272433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r>
            <a:br>
              <a:rPr lang="ru-RU" sz="4000" dirty="0" smtClean="0"/>
            </a:br>
            <a:r>
              <a:rPr lang="ru-RU" sz="4000" dirty="0" smtClean="0"/>
              <a:t>3 </a:t>
            </a:r>
            <a:r>
              <a:rPr lang="en-US" sz="4000" dirty="0"/>
              <a:t>Organization of experimental research</a:t>
            </a:r>
            <a:r>
              <a:rPr lang="ru-RU" dirty="0"/>
              <a:t/>
            </a:r>
            <a:br>
              <a:rPr lang="ru-RU" dirty="0"/>
            </a:br>
            <a:r>
              <a:rPr lang="ru-RU" dirty="0"/>
              <a:t> </a:t>
            </a:r>
          </a:p>
        </p:txBody>
      </p:sp>
      <p:sp>
        <p:nvSpPr>
          <p:cNvPr id="3" name="Объект 2"/>
          <p:cNvSpPr>
            <a:spLocks noGrp="1"/>
          </p:cNvSpPr>
          <p:nvPr>
            <p:ph idx="1"/>
          </p:nvPr>
        </p:nvSpPr>
        <p:spPr>
          <a:xfrm>
            <a:off x="107504" y="1052736"/>
            <a:ext cx="8856984" cy="5805264"/>
          </a:xfrm>
        </p:spPr>
        <p:txBody>
          <a:bodyPr>
            <a:noAutofit/>
          </a:bodyPr>
          <a:lstStyle/>
          <a:p>
            <a:pPr indent="0" algn="just">
              <a:spcAft>
                <a:spcPts val="0"/>
              </a:spcAft>
              <a:buNone/>
            </a:pPr>
            <a:r>
              <a:rPr lang="en-US" sz="2800" dirty="0">
                <a:latin typeface="+mj-lt"/>
                <a:ea typeface="Calibri"/>
                <a:cs typeface="Times New Roman"/>
              </a:rPr>
              <a:t>The researcher in the experiment deals with people. He is obliged to adhere to a number </a:t>
            </a:r>
            <a:r>
              <a:rPr lang="en-US" sz="2800" dirty="0">
                <a:solidFill>
                  <a:srgbClr val="0070C0"/>
                </a:solidFill>
                <a:latin typeface="+mj-lt"/>
                <a:ea typeface="Calibri"/>
                <a:cs typeface="Times New Roman"/>
              </a:rPr>
              <a:t>of principles of scientific ethics.</a:t>
            </a:r>
          </a:p>
          <a:p>
            <a:pPr indent="0" algn="just">
              <a:spcAft>
                <a:spcPts val="0"/>
              </a:spcAft>
              <a:buNone/>
            </a:pPr>
            <a:r>
              <a:rPr lang="en-US" sz="2800" dirty="0">
                <a:latin typeface="+mj-lt"/>
                <a:ea typeface="Calibri"/>
                <a:cs typeface="Times New Roman"/>
              </a:rPr>
              <a:t>The main ones are: </a:t>
            </a:r>
            <a:r>
              <a:rPr lang="en-US" sz="2800" dirty="0">
                <a:solidFill>
                  <a:srgbClr val="0070C0"/>
                </a:solidFill>
                <a:latin typeface="+mj-lt"/>
                <a:ea typeface="Calibri"/>
                <a:cs typeface="Times New Roman"/>
              </a:rPr>
              <a:t>the principle of voluntary </a:t>
            </a:r>
            <a:r>
              <a:rPr lang="en-US" sz="2800" dirty="0">
                <a:latin typeface="+mj-lt"/>
                <a:ea typeface="Calibri"/>
                <a:cs typeface="Times New Roman"/>
              </a:rPr>
              <a:t>participation of the subjects in the experiment, the use of the obtained information only for scientific purposes, the </a:t>
            </a:r>
            <a:r>
              <a:rPr lang="en-US" sz="2800" dirty="0">
                <a:solidFill>
                  <a:srgbClr val="0070C0"/>
                </a:solidFill>
                <a:latin typeface="+mj-lt"/>
                <a:ea typeface="Calibri"/>
                <a:cs typeface="Times New Roman"/>
              </a:rPr>
              <a:t>obligatory removal of insufficient quality information </a:t>
            </a:r>
            <a:r>
              <a:rPr lang="en-US" sz="2800" dirty="0">
                <a:latin typeface="+mj-lt"/>
                <a:ea typeface="Calibri"/>
                <a:cs typeface="Times New Roman"/>
              </a:rPr>
              <a:t>from the experimental data.</a:t>
            </a:r>
          </a:p>
          <a:p>
            <a:pPr indent="0" algn="just">
              <a:spcAft>
                <a:spcPts val="0"/>
              </a:spcAft>
              <a:buNone/>
            </a:pPr>
            <a:r>
              <a:rPr lang="en-US" sz="2800" dirty="0">
                <a:latin typeface="+mj-lt"/>
                <a:ea typeface="Calibri"/>
                <a:cs typeface="Times New Roman"/>
              </a:rPr>
              <a:t>This is due to the fact that the main thing in any research is </a:t>
            </a:r>
            <a:r>
              <a:rPr lang="en-US" sz="2800" dirty="0">
                <a:solidFill>
                  <a:srgbClr val="0070C0"/>
                </a:solidFill>
                <a:latin typeface="+mj-lt"/>
                <a:ea typeface="Calibri"/>
                <a:cs typeface="Times New Roman"/>
              </a:rPr>
              <a:t>to obtain reliable and reliable information</a:t>
            </a:r>
            <a:r>
              <a:rPr lang="en-US" sz="2800" dirty="0">
                <a:latin typeface="+mj-lt"/>
                <a:ea typeface="Calibri"/>
                <a:cs typeface="Times New Roman"/>
              </a:rPr>
              <a:t>, otherwise all further research loses its meaning.</a:t>
            </a:r>
            <a:endParaRPr lang="ru-RU" sz="2800" dirty="0">
              <a:latin typeface="+mj-lt"/>
              <a:ea typeface="Calibri"/>
              <a:cs typeface="Times New Roman"/>
            </a:endParaRPr>
          </a:p>
        </p:txBody>
      </p:sp>
    </p:spTree>
    <p:extLst>
      <p:ext uri="{BB962C8B-B14F-4D97-AF65-F5344CB8AC3E}">
        <p14:creationId xmlns:p14="http://schemas.microsoft.com/office/powerpoint/2010/main" val="2406498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r>
            <a:br>
              <a:rPr lang="ru-RU" sz="4000" dirty="0" smtClean="0"/>
            </a:br>
            <a:r>
              <a:rPr lang="ru-RU" sz="4000" dirty="0" smtClean="0"/>
              <a:t>3 </a:t>
            </a:r>
            <a:r>
              <a:rPr lang="en-US" sz="4000" dirty="0"/>
              <a:t>Organization of experimental research</a:t>
            </a:r>
            <a:r>
              <a:rPr lang="ru-RU" dirty="0"/>
              <a:t/>
            </a:r>
            <a:br>
              <a:rPr lang="ru-RU" dirty="0"/>
            </a:br>
            <a:r>
              <a:rPr lang="ru-RU" dirty="0"/>
              <a:t> </a:t>
            </a:r>
          </a:p>
        </p:txBody>
      </p:sp>
      <p:sp>
        <p:nvSpPr>
          <p:cNvPr id="3" name="Объект 2"/>
          <p:cNvSpPr>
            <a:spLocks noGrp="1"/>
          </p:cNvSpPr>
          <p:nvPr>
            <p:ph idx="1"/>
          </p:nvPr>
        </p:nvSpPr>
        <p:spPr>
          <a:xfrm>
            <a:off x="0" y="1124744"/>
            <a:ext cx="9036496" cy="5733256"/>
          </a:xfrm>
        </p:spPr>
        <p:txBody>
          <a:bodyPr>
            <a:noAutofit/>
          </a:bodyPr>
          <a:lstStyle/>
          <a:p>
            <a:pPr indent="0" algn="just">
              <a:spcAft>
                <a:spcPts val="0"/>
              </a:spcAft>
              <a:buNone/>
            </a:pPr>
            <a:r>
              <a:rPr lang="ru-RU" sz="3000" i="1" dirty="0" smtClean="0">
                <a:latin typeface="+mj-lt"/>
                <a:ea typeface="Calibri"/>
                <a:cs typeface="Times New Roman"/>
              </a:rPr>
              <a:t>4) </a:t>
            </a:r>
            <a:r>
              <a:rPr lang="en-US" sz="3000" i="1" dirty="0" smtClean="0">
                <a:latin typeface="+mj-lt"/>
                <a:ea typeface="Calibri"/>
                <a:cs typeface="Times New Roman"/>
              </a:rPr>
              <a:t>Processing </a:t>
            </a:r>
            <a:r>
              <a:rPr lang="en-US" sz="3000" i="1" dirty="0">
                <a:latin typeface="+mj-lt"/>
                <a:ea typeface="Calibri"/>
                <a:cs typeface="Times New Roman"/>
              </a:rPr>
              <a:t>of experimental </a:t>
            </a:r>
            <a:r>
              <a:rPr lang="en-US" sz="3000" i="1" dirty="0" smtClean="0">
                <a:latin typeface="+mj-lt"/>
                <a:ea typeface="Calibri"/>
                <a:cs typeface="Times New Roman"/>
              </a:rPr>
              <a:t>data</a:t>
            </a:r>
            <a:endParaRPr lang="ru-RU" sz="3000" i="1" dirty="0" smtClean="0">
              <a:latin typeface="+mj-lt"/>
              <a:ea typeface="Calibri"/>
              <a:cs typeface="Times New Roman"/>
            </a:endParaRPr>
          </a:p>
          <a:p>
            <a:pPr indent="450215" algn="just">
              <a:spcAft>
                <a:spcPts val="0"/>
              </a:spcAft>
            </a:pPr>
            <a:r>
              <a:rPr lang="en-US" sz="2800" dirty="0">
                <a:latin typeface="+mj-lt"/>
                <a:ea typeface="Calibri"/>
                <a:cs typeface="Times New Roman"/>
              </a:rPr>
              <a:t>involves the use </a:t>
            </a:r>
            <a:r>
              <a:rPr lang="en-US" sz="2800" dirty="0">
                <a:solidFill>
                  <a:srgbClr val="0070C0"/>
                </a:solidFill>
                <a:latin typeface="+mj-lt"/>
                <a:ea typeface="Calibri"/>
                <a:cs typeface="Times New Roman"/>
              </a:rPr>
              <a:t>of quantitative and qualitative methods </a:t>
            </a:r>
            <a:r>
              <a:rPr lang="en-US" sz="2800" dirty="0">
                <a:latin typeface="+mj-lt"/>
                <a:ea typeface="Calibri"/>
                <a:cs typeface="Times New Roman"/>
              </a:rPr>
              <a:t>of processing the information received.</a:t>
            </a:r>
          </a:p>
          <a:p>
            <a:pPr indent="450215" algn="just">
              <a:spcAft>
                <a:spcPts val="0"/>
              </a:spcAft>
            </a:pPr>
            <a:r>
              <a:rPr lang="en-US" sz="2800" dirty="0">
                <a:latin typeface="+mj-lt"/>
                <a:ea typeface="Calibri"/>
                <a:cs typeface="Times New Roman"/>
              </a:rPr>
              <a:t>At the same time, methods of mathematical statistics, scaling techniques, and computer data processing are actively used.</a:t>
            </a:r>
          </a:p>
          <a:p>
            <a:pPr indent="450215" algn="just">
              <a:spcAft>
                <a:spcPts val="0"/>
              </a:spcAft>
            </a:pPr>
            <a:r>
              <a:rPr lang="en-US" sz="2800" dirty="0">
                <a:latin typeface="+mj-lt"/>
                <a:ea typeface="Calibri"/>
                <a:cs typeface="Times New Roman"/>
              </a:rPr>
              <a:t>The main purpose of using mathematical statistics is to increase the validity of the conclusions of psychological research through the use of probabilistic logic, </a:t>
            </a:r>
            <a:r>
              <a:rPr lang="en-US" sz="2800" dirty="0">
                <a:solidFill>
                  <a:srgbClr val="0070C0"/>
                </a:solidFill>
                <a:latin typeface="+mj-lt"/>
                <a:ea typeface="Calibri"/>
                <a:cs typeface="Times New Roman"/>
              </a:rPr>
              <a:t>i.e. confirm or refute the hypothesis of the study.</a:t>
            </a:r>
            <a:endParaRPr lang="ru-RU" sz="2000" dirty="0">
              <a:solidFill>
                <a:srgbClr val="0070C0"/>
              </a:solidFill>
              <a:latin typeface="+mj-lt"/>
              <a:ea typeface="Calibri"/>
              <a:cs typeface="Times New Roman"/>
            </a:endParaRPr>
          </a:p>
        </p:txBody>
      </p:sp>
    </p:spTree>
    <p:extLst>
      <p:ext uri="{BB962C8B-B14F-4D97-AF65-F5344CB8AC3E}">
        <p14:creationId xmlns:p14="http://schemas.microsoft.com/office/powerpoint/2010/main" val="4175057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835" y="213825"/>
            <a:ext cx="8848330" cy="679174"/>
          </a:xfrm>
          <a:solidFill>
            <a:srgbClr val="0070C0"/>
          </a:solidFill>
        </p:spPr>
        <p:txBody>
          <a:bodyPr>
            <a:noAutofit/>
          </a:bodyPr>
          <a:lstStyle/>
          <a:p>
            <a:pPr algn="ctr"/>
            <a:r>
              <a:rPr lang="en-US" sz="3400" dirty="0">
                <a:solidFill>
                  <a:schemeClr val="bg1"/>
                </a:solidFill>
              </a:rPr>
              <a:t>An example of a graphical presentation of data</a:t>
            </a:r>
            <a:endParaRPr lang="ru-RU" sz="3400" dirty="0">
              <a:solidFill>
                <a:schemeClr val="bg1"/>
              </a:solidFill>
            </a:endParaRPr>
          </a:p>
        </p:txBody>
      </p:sp>
      <p:pic>
        <p:nvPicPr>
          <p:cNvPr id="3074"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12478" t="924" r="42955" b="22115"/>
          <a:stretch/>
        </p:blipFill>
        <p:spPr bwMode="auto">
          <a:xfrm>
            <a:off x="107504" y="1147616"/>
            <a:ext cx="5112000" cy="487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sz="half" idx="2"/>
          </p:nvPr>
        </p:nvSpPr>
        <p:spPr>
          <a:xfrm>
            <a:off x="147835" y="5877272"/>
            <a:ext cx="8672637" cy="980728"/>
          </a:xfrm>
        </p:spPr>
        <p:txBody>
          <a:bodyPr>
            <a:noAutofit/>
          </a:bodyPr>
          <a:lstStyle/>
          <a:p>
            <a:r>
              <a:rPr lang="en-US" sz="2800" dirty="0"/>
              <a:t>Shown here is the ratio of temperament types in the group of subjects according to the Eysenck test indicators</a:t>
            </a:r>
            <a:endParaRPr lang="ru-RU" sz="2800" dirty="0"/>
          </a:p>
        </p:txBody>
      </p:sp>
      <p:sp>
        <p:nvSpPr>
          <p:cNvPr id="6" name="TextBox 5"/>
          <p:cNvSpPr txBox="1"/>
          <p:nvPr/>
        </p:nvSpPr>
        <p:spPr>
          <a:xfrm>
            <a:off x="539552" y="5139398"/>
            <a:ext cx="144016" cy="369332"/>
          </a:xfrm>
          <a:prstGeom prst="rect">
            <a:avLst/>
          </a:prstGeom>
          <a:noFill/>
        </p:spPr>
        <p:txBody>
          <a:bodyPr wrap="square" rtlCol="0">
            <a:spAutoFit/>
          </a:bodyPr>
          <a:lstStyle/>
          <a:p>
            <a:r>
              <a:rPr lang="ru-RU" dirty="0" smtClean="0">
                <a:solidFill>
                  <a:prstClr val="black"/>
                </a:solidFill>
              </a:rPr>
              <a:t>1</a:t>
            </a:r>
            <a:endParaRPr lang="ru-RU" dirty="0">
              <a:solidFill>
                <a:prstClr val="black"/>
              </a:solidFill>
            </a:endParaRPr>
          </a:p>
        </p:txBody>
      </p:sp>
      <p:sp>
        <p:nvSpPr>
          <p:cNvPr id="8" name="TextBox 7"/>
          <p:cNvSpPr txBox="1"/>
          <p:nvPr/>
        </p:nvSpPr>
        <p:spPr>
          <a:xfrm>
            <a:off x="1763688" y="3717032"/>
            <a:ext cx="144016" cy="369332"/>
          </a:xfrm>
          <a:prstGeom prst="rect">
            <a:avLst/>
          </a:prstGeom>
          <a:noFill/>
        </p:spPr>
        <p:txBody>
          <a:bodyPr wrap="square" rtlCol="0">
            <a:spAutoFit/>
          </a:bodyPr>
          <a:lstStyle/>
          <a:p>
            <a:r>
              <a:rPr lang="ru-RU" dirty="0" smtClean="0">
                <a:solidFill>
                  <a:prstClr val="black"/>
                </a:solidFill>
              </a:rPr>
              <a:t>2</a:t>
            </a:r>
            <a:endParaRPr lang="ru-RU" dirty="0">
              <a:solidFill>
                <a:prstClr val="black"/>
              </a:solidFill>
            </a:endParaRPr>
          </a:p>
        </p:txBody>
      </p:sp>
      <p:sp>
        <p:nvSpPr>
          <p:cNvPr id="9" name="TextBox 8"/>
          <p:cNvSpPr txBox="1"/>
          <p:nvPr/>
        </p:nvSpPr>
        <p:spPr>
          <a:xfrm>
            <a:off x="2915816" y="4365779"/>
            <a:ext cx="144016" cy="369332"/>
          </a:xfrm>
          <a:prstGeom prst="rect">
            <a:avLst/>
          </a:prstGeom>
          <a:noFill/>
        </p:spPr>
        <p:txBody>
          <a:bodyPr wrap="square" rtlCol="0">
            <a:spAutoFit/>
          </a:bodyPr>
          <a:lstStyle/>
          <a:p>
            <a:r>
              <a:rPr lang="ru-RU" dirty="0" smtClean="0">
                <a:solidFill>
                  <a:prstClr val="black"/>
                </a:solidFill>
              </a:rPr>
              <a:t>3</a:t>
            </a:r>
            <a:endParaRPr lang="ru-RU" dirty="0">
              <a:solidFill>
                <a:prstClr val="black"/>
              </a:solidFill>
            </a:endParaRPr>
          </a:p>
        </p:txBody>
      </p:sp>
      <p:sp>
        <p:nvSpPr>
          <p:cNvPr id="10" name="TextBox 9"/>
          <p:cNvSpPr txBox="1"/>
          <p:nvPr/>
        </p:nvSpPr>
        <p:spPr>
          <a:xfrm>
            <a:off x="4067660" y="4365779"/>
            <a:ext cx="144016" cy="369332"/>
          </a:xfrm>
          <a:prstGeom prst="rect">
            <a:avLst/>
          </a:prstGeom>
          <a:noFill/>
        </p:spPr>
        <p:txBody>
          <a:bodyPr wrap="square" rtlCol="0">
            <a:spAutoFit/>
          </a:bodyPr>
          <a:lstStyle/>
          <a:p>
            <a:r>
              <a:rPr lang="ru-RU" dirty="0" smtClean="0">
                <a:solidFill>
                  <a:prstClr val="black"/>
                </a:solidFill>
              </a:rPr>
              <a:t>4</a:t>
            </a:r>
            <a:endParaRPr lang="ru-RU" dirty="0">
              <a:solidFill>
                <a:prstClr val="black"/>
              </a:solidFill>
            </a:endParaRPr>
          </a:p>
        </p:txBody>
      </p:sp>
      <p:sp>
        <p:nvSpPr>
          <p:cNvPr id="4" name="TextBox 3"/>
          <p:cNvSpPr txBox="1"/>
          <p:nvPr/>
        </p:nvSpPr>
        <p:spPr>
          <a:xfrm>
            <a:off x="5561857" y="2723416"/>
            <a:ext cx="3024336" cy="1569660"/>
          </a:xfrm>
          <a:prstGeom prst="rect">
            <a:avLst/>
          </a:prstGeom>
          <a:noFill/>
        </p:spPr>
        <p:txBody>
          <a:bodyPr wrap="square" rtlCol="0">
            <a:spAutoFit/>
          </a:bodyPr>
          <a:lstStyle/>
          <a:p>
            <a:r>
              <a:rPr lang="en-US" sz="2400" dirty="0">
                <a:solidFill>
                  <a:prstClr val="black"/>
                </a:solidFill>
              </a:rPr>
              <a:t>1 - sanguine type</a:t>
            </a:r>
          </a:p>
          <a:p>
            <a:r>
              <a:rPr lang="en-US" sz="2400" dirty="0">
                <a:solidFill>
                  <a:prstClr val="black"/>
                </a:solidFill>
              </a:rPr>
              <a:t>2 - choleric type</a:t>
            </a:r>
          </a:p>
          <a:p>
            <a:r>
              <a:rPr lang="en-US" sz="2400" dirty="0">
                <a:solidFill>
                  <a:prstClr val="black"/>
                </a:solidFill>
              </a:rPr>
              <a:t>3 - melancholic type</a:t>
            </a:r>
          </a:p>
          <a:p>
            <a:r>
              <a:rPr lang="en-US" sz="2400" dirty="0">
                <a:solidFill>
                  <a:prstClr val="black"/>
                </a:solidFill>
              </a:rPr>
              <a:t>4 - phlegmatic type</a:t>
            </a:r>
            <a:endParaRPr lang="ru-RU" sz="2400" dirty="0">
              <a:solidFill>
                <a:prstClr val="black"/>
              </a:solidFill>
            </a:endParaRPr>
          </a:p>
        </p:txBody>
      </p:sp>
    </p:spTree>
    <p:extLst>
      <p:ext uri="{BB962C8B-B14F-4D97-AF65-F5344CB8AC3E}">
        <p14:creationId xmlns:p14="http://schemas.microsoft.com/office/powerpoint/2010/main" val="397805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p:spPr>
        <p:txBody>
          <a:bodyPr>
            <a:normAutofit fontScale="90000"/>
          </a:bodyPr>
          <a:lstStyle/>
          <a:p>
            <a:r>
              <a:rPr lang="ru-RU" dirty="0" smtClean="0"/>
              <a:t/>
            </a:r>
            <a:br>
              <a:rPr lang="ru-RU" dirty="0" smtClean="0"/>
            </a:br>
            <a:r>
              <a:rPr lang="en-US" dirty="0"/>
              <a:t>Classification </a:t>
            </a:r>
            <a:r>
              <a:rPr lang="en-US" dirty="0" smtClean="0"/>
              <a:t>1</a:t>
            </a:r>
            <a:r>
              <a:rPr lang="ru-RU" dirty="0" smtClean="0"/>
              <a:t> </a:t>
            </a:r>
            <a:r>
              <a:rPr lang="ru-RU" sz="3600" dirty="0" smtClean="0"/>
              <a:t>(</a:t>
            </a:r>
            <a:r>
              <a:rPr lang="en-US" sz="3600" dirty="0"/>
              <a:t>general psychology</a:t>
            </a:r>
            <a:r>
              <a:rPr lang="ru-RU" sz="3600" dirty="0" smtClean="0"/>
              <a:t>)</a:t>
            </a:r>
            <a:r>
              <a:rPr lang="ru-RU" dirty="0" smtClean="0"/>
              <a:t/>
            </a:r>
            <a:br>
              <a:rPr lang="ru-RU" dirty="0" smtClean="0"/>
            </a:br>
            <a:endParaRPr lang="ru-RU" dirty="0"/>
          </a:p>
        </p:txBody>
      </p:sp>
      <p:sp>
        <p:nvSpPr>
          <p:cNvPr id="3" name="Объект 2"/>
          <p:cNvSpPr>
            <a:spLocks noGrp="1"/>
          </p:cNvSpPr>
          <p:nvPr>
            <p:ph idx="1"/>
          </p:nvPr>
        </p:nvSpPr>
        <p:spPr/>
        <p:txBody>
          <a:bodyPr>
            <a:normAutofit lnSpcReduction="10000"/>
          </a:bodyPr>
          <a:lstStyle/>
          <a:p>
            <a:r>
              <a:rPr lang="en-US" dirty="0"/>
              <a:t>Methods of psychology are divided into basic and auxiliary</a:t>
            </a:r>
            <a:r>
              <a:rPr lang="en-US" dirty="0" smtClean="0"/>
              <a:t>.</a:t>
            </a:r>
            <a:endParaRPr lang="ru-RU" dirty="0" smtClean="0"/>
          </a:p>
          <a:p>
            <a:r>
              <a:rPr lang="en-US" dirty="0">
                <a:solidFill>
                  <a:srgbClr val="FF0000"/>
                </a:solidFill>
              </a:rPr>
              <a:t>The </a:t>
            </a:r>
            <a:r>
              <a:rPr lang="en-US" dirty="0" smtClean="0">
                <a:solidFill>
                  <a:srgbClr val="FF0000"/>
                </a:solidFill>
              </a:rPr>
              <a:t>main</a:t>
            </a:r>
            <a:r>
              <a:rPr lang="ru-RU" dirty="0" smtClean="0">
                <a:solidFill>
                  <a:srgbClr val="FF0000"/>
                </a:solidFill>
              </a:rPr>
              <a:t> </a:t>
            </a:r>
            <a:r>
              <a:rPr lang="en-US" dirty="0" smtClean="0">
                <a:solidFill>
                  <a:srgbClr val="FF0000"/>
                </a:solidFill>
              </a:rPr>
              <a:t>ones</a:t>
            </a:r>
            <a:r>
              <a:rPr lang="ru-RU" dirty="0" smtClean="0">
                <a:solidFill>
                  <a:srgbClr val="FF0000"/>
                </a:solidFill>
              </a:rPr>
              <a:t> – </a:t>
            </a:r>
            <a:r>
              <a:rPr lang="en-US" dirty="0" smtClean="0"/>
              <a:t>are </a:t>
            </a:r>
            <a:r>
              <a:rPr lang="en-US" dirty="0"/>
              <a:t>observation and experiment</a:t>
            </a:r>
            <a:r>
              <a:rPr lang="en-US" dirty="0" smtClean="0"/>
              <a:t>.</a:t>
            </a:r>
            <a:endParaRPr lang="ru-RU" dirty="0" smtClean="0"/>
          </a:p>
          <a:p>
            <a:r>
              <a:rPr lang="en-US" dirty="0">
                <a:solidFill>
                  <a:srgbClr val="FF0000"/>
                </a:solidFill>
              </a:rPr>
              <a:t>Auxiliary – </a:t>
            </a:r>
            <a:r>
              <a:rPr lang="en-US" dirty="0"/>
              <a:t>questionnaires, interviewing, the method of generalization of independent characteristics (expert assessments), the method of studying the products of activity, etc.</a:t>
            </a:r>
            <a:endParaRPr lang="ru-RU" dirty="0"/>
          </a:p>
        </p:txBody>
      </p:sp>
    </p:spTree>
    <p:extLst>
      <p:ext uri="{BB962C8B-B14F-4D97-AF65-F5344CB8AC3E}">
        <p14:creationId xmlns:p14="http://schemas.microsoft.com/office/powerpoint/2010/main" val="874946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r>
            <a:br>
              <a:rPr lang="ru-RU" sz="4000" dirty="0" smtClean="0"/>
            </a:br>
            <a:r>
              <a:rPr lang="en-US" sz="4000" dirty="0"/>
              <a:t>3 Organization of experimental research</a:t>
            </a:r>
            <a:r>
              <a:rPr lang="ru-RU" dirty="0"/>
              <a:t/>
            </a:r>
            <a:br>
              <a:rPr lang="ru-RU" dirty="0"/>
            </a:br>
            <a:r>
              <a:rPr lang="ru-RU" dirty="0"/>
              <a:t> </a:t>
            </a:r>
          </a:p>
        </p:txBody>
      </p:sp>
      <p:sp>
        <p:nvSpPr>
          <p:cNvPr id="3" name="Объект 2"/>
          <p:cNvSpPr>
            <a:spLocks noGrp="1"/>
          </p:cNvSpPr>
          <p:nvPr>
            <p:ph idx="1"/>
          </p:nvPr>
        </p:nvSpPr>
        <p:spPr>
          <a:xfrm>
            <a:off x="179512" y="1124744"/>
            <a:ext cx="8856984" cy="5733256"/>
          </a:xfrm>
        </p:spPr>
        <p:txBody>
          <a:bodyPr>
            <a:noAutofit/>
          </a:bodyPr>
          <a:lstStyle/>
          <a:p>
            <a:pPr marL="0" indent="0">
              <a:buNone/>
            </a:pPr>
            <a:r>
              <a:rPr lang="en-US" i="1" dirty="0"/>
              <a:t>5) analysis and interpretation of the results obtained;</a:t>
            </a:r>
          </a:p>
          <a:p>
            <a:pPr marL="0" indent="0">
              <a:buNone/>
            </a:pPr>
            <a:endParaRPr lang="ru-RU" sz="1200" dirty="0" smtClean="0"/>
          </a:p>
          <a:p>
            <a:pPr marL="0" indent="0">
              <a:buNone/>
            </a:pPr>
            <a:r>
              <a:rPr lang="en-US" sz="3000" dirty="0" smtClean="0"/>
              <a:t>This </a:t>
            </a:r>
            <a:r>
              <a:rPr lang="en-US" sz="3000" dirty="0"/>
              <a:t>process </a:t>
            </a:r>
            <a:r>
              <a:rPr lang="en-US" sz="3000" dirty="0">
                <a:solidFill>
                  <a:srgbClr val="0070C0"/>
                </a:solidFill>
              </a:rPr>
              <a:t>is creative</a:t>
            </a:r>
            <a:r>
              <a:rPr lang="en-US" sz="3000" dirty="0"/>
              <a:t>, not subject to clear algorithms.</a:t>
            </a:r>
          </a:p>
          <a:p>
            <a:pPr marL="0" indent="0">
              <a:buNone/>
            </a:pPr>
            <a:r>
              <a:rPr lang="en-US" sz="3000" dirty="0"/>
              <a:t>The findings usually </a:t>
            </a:r>
            <a:r>
              <a:rPr lang="en-US" sz="3000" dirty="0">
                <a:solidFill>
                  <a:srgbClr val="0070C0"/>
                </a:solidFill>
              </a:rPr>
              <a:t>correlate with other </a:t>
            </a:r>
            <a:r>
              <a:rPr lang="en-US" sz="3000" dirty="0" smtClean="0"/>
              <a:t>theoretical</a:t>
            </a:r>
            <a:r>
              <a:rPr lang="en-US" sz="3000" dirty="0" smtClean="0">
                <a:solidFill>
                  <a:srgbClr val="0070C0"/>
                </a:solidFill>
              </a:rPr>
              <a:t> </a:t>
            </a:r>
            <a:r>
              <a:rPr lang="en-US" sz="3000" dirty="0" smtClean="0"/>
              <a:t>and </a:t>
            </a:r>
            <a:r>
              <a:rPr lang="en-US" sz="3000" dirty="0"/>
              <a:t>empirical </a:t>
            </a:r>
            <a:r>
              <a:rPr lang="en-US" sz="3000" dirty="0">
                <a:solidFill>
                  <a:srgbClr val="0070C0"/>
                </a:solidFill>
              </a:rPr>
              <a:t>studies</a:t>
            </a:r>
            <a:r>
              <a:rPr lang="en-US" sz="3000" dirty="0"/>
              <a:t>.</a:t>
            </a:r>
          </a:p>
          <a:p>
            <a:pPr marL="0" indent="0">
              <a:buNone/>
            </a:pPr>
            <a:r>
              <a:rPr lang="en-US" sz="3000" dirty="0"/>
              <a:t>It is at this stage that the imagination and scientific culture of the experimenter are most manifested, who turns the data of experimental measurements into meaningful results.</a:t>
            </a:r>
            <a:endParaRPr lang="ru-RU" sz="2800" dirty="0"/>
          </a:p>
        </p:txBody>
      </p:sp>
    </p:spTree>
    <p:extLst>
      <p:ext uri="{BB962C8B-B14F-4D97-AF65-F5344CB8AC3E}">
        <p14:creationId xmlns:p14="http://schemas.microsoft.com/office/powerpoint/2010/main" val="628965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936104"/>
          </a:xfrm>
          <a:solidFill>
            <a:srgbClr val="FFFF00"/>
          </a:solidFill>
        </p:spPr>
        <p:txBody>
          <a:bodyPr>
            <a:normAutofit fontScale="90000"/>
          </a:bodyPr>
          <a:lstStyle/>
          <a:p>
            <a:r>
              <a:rPr lang="ru-RU" sz="4000" dirty="0" smtClean="0"/>
              <a:t/>
            </a:r>
            <a:br>
              <a:rPr lang="ru-RU" sz="4000" dirty="0" smtClean="0"/>
            </a:br>
            <a:r>
              <a:rPr lang="en-US" sz="4000" dirty="0"/>
              <a:t>3 Organization of experimental research</a:t>
            </a:r>
            <a:r>
              <a:rPr lang="ru-RU" dirty="0"/>
              <a:t/>
            </a:r>
            <a:br>
              <a:rPr lang="ru-RU" dirty="0"/>
            </a:br>
            <a:r>
              <a:rPr lang="ru-RU" dirty="0"/>
              <a:t> </a:t>
            </a:r>
          </a:p>
        </p:txBody>
      </p:sp>
      <p:sp>
        <p:nvSpPr>
          <p:cNvPr id="3" name="Объект 2"/>
          <p:cNvSpPr>
            <a:spLocks noGrp="1"/>
          </p:cNvSpPr>
          <p:nvPr>
            <p:ph idx="1"/>
          </p:nvPr>
        </p:nvSpPr>
        <p:spPr>
          <a:xfrm>
            <a:off x="0" y="1052736"/>
            <a:ext cx="9036496" cy="5805264"/>
          </a:xfrm>
        </p:spPr>
        <p:txBody>
          <a:bodyPr>
            <a:noAutofit/>
          </a:bodyPr>
          <a:lstStyle/>
          <a:p>
            <a:pPr marL="0" indent="0">
              <a:buNone/>
            </a:pPr>
            <a:r>
              <a:rPr lang="en-US" i="1" dirty="0"/>
              <a:t>6) publication of the message;</a:t>
            </a:r>
          </a:p>
          <a:p>
            <a:pPr marL="0" indent="0">
              <a:buNone/>
            </a:pPr>
            <a:r>
              <a:rPr lang="en-US" sz="3000" dirty="0"/>
              <a:t>Any well-conducted research, once completed, should be the subject of a public message.</a:t>
            </a:r>
          </a:p>
          <a:p>
            <a:pPr marL="0" indent="0">
              <a:buNone/>
            </a:pPr>
            <a:r>
              <a:rPr lang="en-US" sz="3000" dirty="0"/>
              <a:t>The main goal is not only to inform others about the results obtained, </a:t>
            </a:r>
            <a:r>
              <a:rPr lang="en-US" sz="3000" dirty="0">
                <a:solidFill>
                  <a:srgbClr val="0070C0"/>
                </a:solidFill>
              </a:rPr>
              <a:t>but also to enable them to reproduce the given experiment under identical conditions </a:t>
            </a:r>
            <a:r>
              <a:rPr lang="en-US" sz="3000" dirty="0"/>
              <a:t>in order to confirm the conclusions drawn or to improve some details.</a:t>
            </a:r>
          </a:p>
          <a:p>
            <a:pPr marL="0" indent="0">
              <a:buNone/>
            </a:pPr>
            <a:r>
              <a:rPr lang="en-US" sz="3000" dirty="0"/>
              <a:t>In addition to describing the hypotheses, performed procedures and processing the results</a:t>
            </a:r>
            <a:r>
              <a:rPr lang="en-US" sz="3000" dirty="0">
                <a:solidFill>
                  <a:srgbClr val="0070C0"/>
                </a:solidFill>
              </a:rPr>
              <a:t>, the message should contain a discussion of the data obtained</a:t>
            </a:r>
            <a:r>
              <a:rPr lang="en-US" sz="3000" dirty="0"/>
              <a:t>, which may raise new questions.</a:t>
            </a:r>
            <a:endParaRPr lang="ru-RU" sz="2800" dirty="0"/>
          </a:p>
        </p:txBody>
      </p:sp>
    </p:spTree>
    <p:extLst>
      <p:ext uri="{BB962C8B-B14F-4D97-AF65-F5344CB8AC3E}">
        <p14:creationId xmlns:p14="http://schemas.microsoft.com/office/powerpoint/2010/main" val="483807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a:scene3d>
            <a:camera prst="orthographicFront"/>
            <a:lightRig rig="threePt" dir="t"/>
          </a:scene3d>
          <a:sp3d>
            <a:bevelT prst="convex"/>
          </a:sp3d>
        </p:spPr>
        <p:txBody>
          <a:bodyPr/>
          <a:lstStyle/>
          <a:p>
            <a:r>
              <a:rPr lang="en-US" dirty="0"/>
              <a:t>Plan of the lecture</a:t>
            </a:r>
            <a:endParaRPr lang="ru-RU" dirty="0"/>
          </a:p>
        </p:txBody>
      </p:sp>
      <p:sp>
        <p:nvSpPr>
          <p:cNvPr id="3" name="Объект 2"/>
          <p:cNvSpPr>
            <a:spLocks noGrp="1"/>
          </p:cNvSpPr>
          <p:nvPr>
            <p:ph idx="1"/>
          </p:nvPr>
        </p:nvSpPr>
        <p:spPr>
          <a:xfrm>
            <a:off x="611560" y="1600200"/>
            <a:ext cx="8075240" cy="4525963"/>
          </a:xfrm>
        </p:spPr>
        <p:txBody>
          <a:bodyPr/>
          <a:lstStyle/>
          <a:p>
            <a:pPr marL="0" indent="0">
              <a:buNone/>
            </a:pPr>
            <a:endParaRPr lang="ru-RU" dirty="0"/>
          </a:p>
          <a:p>
            <a:r>
              <a:rPr lang="en-US" dirty="0"/>
              <a:t>1 Descriptive </a:t>
            </a:r>
            <a:r>
              <a:rPr lang="en-US" dirty="0" smtClean="0"/>
              <a:t>methods</a:t>
            </a:r>
            <a:endParaRPr lang="ru-RU" dirty="0" smtClean="0"/>
          </a:p>
          <a:p>
            <a:r>
              <a:rPr lang="ru-RU" dirty="0" smtClean="0"/>
              <a:t>2 </a:t>
            </a:r>
            <a:r>
              <a:rPr lang="en-US" dirty="0"/>
              <a:t>Experimental </a:t>
            </a:r>
            <a:r>
              <a:rPr lang="en-US" dirty="0" smtClean="0"/>
              <a:t>method</a:t>
            </a:r>
            <a:endParaRPr lang="ru-RU" dirty="0" smtClean="0"/>
          </a:p>
          <a:p>
            <a:r>
              <a:rPr lang="ru-RU" dirty="0" smtClean="0"/>
              <a:t>3 </a:t>
            </a:r>
            <a:r>
              <a:rPr lang="en-US" dirty="0"/>
              <a:t>Organization of the pilot study</a:t>
            </a:r>
            <a:endParaRPr lang="ru-RU" dirty="0"/>
          </a:p>
        </p:txBody>
      </p:sp>
      <p:sp>
        <p:nvSpPr>
          <p:cNvPr id="4" name="TextBox 3"/>
          <p:cNvSpPr txBox="1"/>
          <p:nvPr/>
        </p:nvSpPr>
        <p:spPr>
          <a:xfrm>
            <a:off x="4067944" y="5157192"/>
            <a:ext cx="4392488" cy="523220"/>
          </a:xfrm>
          <a:prstGeom prst="rect">
            <a:avLst/>
          </a:prstGeom>
          <a:solidFill>
            <a:srgbClr val="FFFF00"/>
          </a:solidFill>
        </p:spPr>
        <p:txBody>
          <a:bodyPr wrap="square" rtlCol="0">
            <a:spAutoFit/>
          </a:bodyPr>
          <a:lstStyle/>
          <a:p>
            <a:r>
              <a:rPr lang="en-US" sz="2800" dirty="0"/>
              <a:t>All questions are considered</a:t>
            </a:r>
            <a:endParaRPr lang="ru-RU" sz="2800" dirty="0"/>
          </a:p>
        </p:txBody>
      </p:sp>
    </p:spTree>
    <p:extLst>
      <p:ext uri="{BB962C8B-B14F-4D97-AF65-F5344CB8AC3E}">
        <p14:creationId xmlns:p14="http://schemas.microsoft.com/office/powerpoint/2010/main" val="3028711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866399"/>
            <a:ext cx="7848872" cy="2585323"/>
          </a:xfrm>
          <a:prstGeom prst="rect">
            <a:avLst/>
          </a:prstGeom>
          <a:noFill/>
        </p:spPr>
        <p:txBody>
          <a:bodyPr wrap="square" rtlCol="0">
            <a:spAutoFit/>
          </a:bodyPr>
          <a:lstStyle/>
          <a:p>
            <a:endParaRPr lang="ru-RU" dirty="0" smtClean="0">
              <a:solidFill>
                <a:srgbClr val="0070C0"/>
              </a:solidFill>
            </a:endParaRPr>
          </a:p>
          <a:p>
            <a:pPr algn="r"/>
            <a:r>
              <a:rPr lang="en-US" sz="3600" dirty="0">
                <a:solidFill>
                  <a:srgbClr val="0070C0"/>
                </a:solidFill>
              </a:rPr>
              <a:t>The next three slides show how scientific misconceptions have arisen in some studies in evaluating the experimental data obtained.</a:t>
            </a:r>
            <a:endParaRPr lang="ru-RU" sz="3600" dirty="0">
              <a:solidFill>
                <a:srgbClr val="0070C0"/>
              </a:solidFill>
            </a:endParaRPr>
          </a:p>
        </p:txBody>
      </p:sp>
      <p:sp>
        <p:nvSpPr>
          <p:cNvPr id="3" name="Прямоугольник 2"/>
          <p:cNvSpPr/>
          <p:nvPr/>
        </p:nvSpPr>
        <p:spPr>
          <a:xfrm>
            <a:off x="611560" y="548680"/>
            <a:ext cx="4788024" cy="1754326"/>
          </a:xfrm>
          <a:prstGeom prst="rect">
            <a:avLst/>
          </a:prstGeom>
          <a:solidFill>
            <a:schemeClr val="accent6">
              <a:lumMod val="50000"/>
            </a:schemeClr>
          </a:solidFill>
        </p:spPr>
        <p:txBody>
          <a:bodyPr wrap="square">
            <a:spAutoFit/>
          </a:bodyPr>
          <a:lstStyle/>
          <a:p>
            <a:r>
              <a:rPr lang="en-US" sz="3600" dirty="0">
                <a:solidFill>
                  <a:schemeClr val="bg1"/>
                </a:solidFill>
              </a:rPr>
              <a:t>Additional information for curious undergraduates!</a:t>
            </a:r>
            <a:endParaRPr lang="ru-RU" sz="3600" dirty="0">
              <a:solidFill>
                <a:schemeClr val="bg1"/>
              </a:solidFill>
            </a:endParaRPr>
          </a:p>
        </p:txBody>
      </p:sp>
    </p:spTree>
    <p:extLst>
      <p:ext uri="{BB962C8B-B14F-4D97-AF65-F5344CB8AC3E}">
        <p14:creationId xmlns:p14="http://schemas.microsoft.com/office/powerpoint/2010/main" val="1451035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866399"/>
            <a:ext cx="7848872" cy="3139321"/>
          </a:xfrm>
          <a:prstGeom prst="rect">
            <a:avLst/>
          </a:prstGeom>
          <a:noFill/>
        </p:spPr>
        <p:txBody>
          <a:bodyPr wrap="square" rtlCol="0">
            <a:spAutoFit/>
          </a:bodyPr>
          <a:lstStyle/>
          <a:p>
            <a:endParaRPr lang="ru-RU" dirty="0" smtClean="0">
              <a:solidFill>
                <a:srgbClr val="0070C0"/>
              </a:solidFill>
            </a:endParaRPr>
          </a:p>
          <a:p>
            <a:pPr algn="r"/>
            <a:r>
              <a:rPr lang="ru-RU" sz="3600" dirty="0" smtClean="0">
                <a:solidFill>
                  <a:srgbClr val="0070C0"/>
                </a:solidFill>
              </a:rPr>
              <a:t>На следующих трёх слайдах показано, </a:t>
            </a:r>
            <a:r>
              <a:rPr lang="ru-RU" sz="3600" dirty="0">
                <a:solidFill>
                  <a:srgbClr val="0070C0"/>
                </a:solidFill>
              </a:rPr>
              <a:t>как </a:t>
            </a:r>
            <a:r>
              <a:rPr lang="ru-RU" sz="3600" dirty="0" smtClean="0">
                <a:solidFill>
                  <a:srgbClr val="0070C0"/>
                </a:solidFill>
              </a:rPr>
              <a:t> в некоторых исследованиях возникали научные заблуждения в оценке полученных экспериментальных данных. </a:t>
            </a:r>
            <a:endParaRPr lang="ru-RU" sz="3600" dirty="0">
              <a:solidFill>
                <a:srgbClr val="0070C0"/>
              </a:solidFill>
            </a:endParaRPr>
          </a:p>
        </p:txBody>
      </p:sp>
      <p:sp>
        <p:nvSpPr>
          <p:cNvPr id="3" name="Прямоугольник 2"/>
          <p:cNvSpPr/>
          <p:nvPr/>
        </p:nvSpPr>
        <p:spPr>
          <a:xfrm>
            <a:off x="611560" y="548680"/>
            <a:ext cx="4788024" cy="2308324"/>
          </a:xfrm>
          <a:prstGeom prst="rect">
            <a:avLst/>
          </a:prstGeom>
          <a:solidFill>
            <a:schemeClr val="accent6">
              <a:lumMod val="50000"/>
            </a:schemeClr>
          </a:solidFill>
        </p:spPr>
        <p:txBody>
          <a:bodyPr wrap="square">
            <a:spAutoFit/>
          </a:bodyPr>
          <a:lstStyle/>
          <a:p>
            <a:pPr lvl="0"/>
            <a:r>
              <a:rPr lang="ru-RU" sz="3600" dirty="0">
                <a:solidFill>
                  <a:schemeClr val="bg1"/>
                </a:solidFill>
              </a:rPr>
              <a:t>Дополнительная информация для любопытных магистрантов !</a:t>
            </a:r>
          </a:p>
        </p:txBody>
      </p:sp>
    </p:spTree>
    <p:extLst>
      <p:ext uri="{BB962C8B-B14F-4D97-AF65-F5344CB8AC3E}">
        <p14:creationId xmlns:p14="http://schemas.microsoft.com/office/powerpoint/2010/main" val="2567412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u-RU" dirty="0" smtClean="0">
                <a:solidFill>
                  <a:schemeClr val="bg1"/>
                </a:solidFill>
              </a:rPr>
              <a:t>Возможные искажения</a:t>
            </a:r>
            <a:endParaRPr lang="ru-RU" dirty="0">
              <a:solidFill>
                <a:schemeClr val="bg1"/>
              </a:solidFill>
            </a:endParaRPr>
          </a:p>
        </p:txBody>
      </p:sp>
      <p:sp>
        <p:nvSpPr>
          <p:cNvPr id="3" name="Объект 2"/>
          <p:cNvSpPr>
            <a:spLocks noGrp="1"/>
          </p:cNvSpPr>
          <p:nvPr>
            <p:ph idx="1"/>
          </p:nvPr>
        </p:nvSpPr>
        <p:spPr/>
        <p:txBody>
          <a:bodyPr>
            <a:normAutofit fontScale="85000" lnSpcReduction="10000"/>
          </a:bodyPr>
          <a:lstStyle/>
          <a:p>
            <a:pPr marL="0" indent="0" algn="ctr">
              <a:buNone/>
            </a:pPr>
            <a:r>
              <a:rPr lang="ru-RU" sz="3300" dirty="0" smtClean="0">
                <a:solidFill>
                  <a:srgbClr val="FF0000"/>
                </a:solidFill>
              </a:rPr>
              <a:t>Эффект </a:t>
            </a:r>
            <a:r>
              <a:rPr lang="ru-RU" sz="3300" dirty="0" err="1" smtClean="0">
                <a:solidFill>
                  <a:srgbClr val="FF0000"/>
                </a:solidFill>
              </a:rPr>
              <a:t>Пигмалиона</a:t>
            </a:r>
            <a:r>
              <a:rPr lang="ru-RU" sz="3300" dirty="0" smtClean="0">
                <a:solidFill>
                  <a:srgbClr val="FF0000"/>
                </a:solidFill>
              </a:rPr>
              <a:t> (или эффект Розенталя)</a:t>
            </a:r>
          </a:p>
          <a:p>
            <a:r>
              <a:rPr lang="ru-RU" sz="3300" dirty="0" err="1" smtClean="0"/>
              <a:t>Пигмалион</a:t>
            </a:r>
            <a:r>
              <a:rPr lang="ru-RU" sz="3300" dirty="0" smtClean="0"/>
              <a:t> был греческим скульптором, который по преданию изваял статую столь прекрасную, что влюбился в нее и умолил богов оживить ее.</a:t>
            </a:r>
          </a:p>
          <a:p>
            <a:r>
              <a:rPr lang="ru-RU" sz="3300" dirty="0" smtClean="0"/>
              <a:t>Американский психолог Розенталь (1966) назвал именем </a:t>
            </a:r>
            <a:r>
              <a:rPr lang="ru-RU" sz="3300" dirty="0" err="1" smtClean="0"/>
              <a:t>Пигмалиона</a:t>
            </a:r>
            <a:r>
              <a:rPr lang="ru-RU" sz="3300" dirty="0" smtClean="0"/>
              <a:t> явление, состоящее в том, что экспериментатор, твердо убежденный в обоснованности какой-то гипотезы, непроизвольно действует так, что она получает фактическое подтверждение.</a:t>
            </a:r>
          </a:p>
          <a:p>
            <a:endParaRPr lang="ru-RU" dirty="0"/>
          </a:p>
        </p:txBody>
      </p:sp>
    </p:spTree>
    <p:extLst>
      <p:ext uri="{BB962C8B-B14F-4D97-AF65-F5344CB8AC3E}">
        <p14:creationId xmlns:p14="http://schemas.microsoft.com/office/powerpoint/2010/main" val="4203215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u-RU" dirty="0" smtClean="0">
                <a:solidFill>
                  <a:schemeClr val="bg1"/>
                </a:solidFill>
              </a:rPr>
              <a:t>Возможные искажения</a:t>
            </a:r>
            <a:endParaRPr lang="ru-RU" dirty="0">
              <a:solidFill>
                <a:schemeClr val="bg1"/>
              </a:solidFill>
            </a:endParaRPr>
          </a:p>
        </p:txBody>
      </p:sp>
      <p:sp>
        <p:nvSpPr>
          <p:cNvPr id="3" name="Объект 2"/>
          <p:cNvSpPr>
            <a:spLocks noGrp="1"/>
          </p:cNvSpPr>
          <p:nvPr>
            <p:ph idx="1"/>
          </p:nvPr>
        </p:nvSpPr>
        <p:spPr/>
        <p:txBody>
          <a:bodyPr/>
          <a:lstStyle/>
          <a:p>
            <a:pPr marL="0" indent="0" algn="ctr">
              <a:buNone/>
            </a:pPr>
            <a:r>
              <a:rPr lang="ru-RU" dirty="0" smtClean="0">
                <a:solidFill>
                  <a:srgbClr val="FF0000"/>
                </a:solidFill>
              </a:rPr>
              <a:t>Эффект Хоторна</a:t>
            </a:r>
          </a:p>
          <a:p>
            <a:r>
              <a:rPr lang="ru-RU" dirty="0" smtClean="0"/>
              <a:t>Как показали опросы, проведенные промышленными психологами на предприятиях Хоторна в Чикаго, одно лишь участие в эксперименте оказывает на испытуемых такое влияние, что очень часто они ведут себя именно так, как ожидают от них экспериментаторы.</a:t>
            </a:r>
          </a:p>
          <a:p>
            <a:endParaRPr lang="ru-RU" dirty="0"/>
          </a:p>
        </p:txBody>
      </p:sp>
    </p:spTree>
    <p:extLst>
      <p:ext uri="{BB962C8B-B14F-4D97-AF65-F5344CB8AC3E}">
        <p14:creationId xmlns:p14="http://schemas.microsoft.com/office/powerpoint/2010/main" val="4237020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u-RU" dirty="0" smtClean="0">
                <a:solidFill>
                  <a:schemeClr val="bg1"/>
                </a:solidFill>
              </a:rPr>
              <a:t>Возможные искажения</a:t>
            </a:r>
            <a:endParaRPr lang="ru-RU" dirty="0">
              <a:solidFill>
                <a:schemeClr val="bg1"/>
              </a:solidFill>
            </a:endParaRPr>
          </a:p>
        </p:txBody>
      </p:sp>
      <p:sp>
        <p:nvSpPr>
          <p:cNvPr id="3" name="Объект 2"/>
          <p:cNvSpPr>
            <a:spLocks noGrp="1"/>
          </p:cNvSpPr>
          <p:nvPr>
            <p:ph idx="1"/>
          </p:nvPr>
        </p:nvSpPr>
        <p:spPr/>
        <p:txBody>
          <a:bodyPr>
            <a:normAutofit fontScale="92500" lnSpcReduction="20000"/>
          </a:bodyPr>
          <a:lstStyle/>
          <a:p>
            <a:pPr marL="0" indent="0" algn="ctr">
              <a:buNone/>
            </a:pPr>
            <a:r>
              <a:rPr lang="ru-RU" dirty="0" smtClean="0">
                <a:solidFill>
                  <a:srgbClr val="FF0000"/>
                </a:solidFill>
              </a:rPr>
              <a:t>Эффект </a:t>
            </a:r>
            <a:r>
              <a:rPr lang="ru-RU" dirty="0" err="1" smtClean="0">
                <a:solidFill>
                  <a:srgbClr val="FF0000"/>
                </a:solidFill>
              </a:rPr>
              <a:t>Барнума</a:t>
            </a:r>
            <a:endParaRPr lang="ru-RU" dirty="0" smtClean="0">
              <a:solidFill>
                <a:srgbClr val="FF0000"/>
              </a:solidFill>
            </a:endParaRPr>
          </a:p>
          <a:p>
            <a:r>
              <a:rPr lang="ru-RU" dirty="0" smtClean="0"/>
              <a:t>«Каждую минуту на свет рождается простофиля», - утверждал </a:t>
            </a:r>
            <a:r>
              <a:rPr lang="ru-RU" dirty="0" err="1" smtClean="0"/>
              <a:t>Финеас</a:t>
            </a:r>
            <a:r>
              <a:rPr lang="ru-RU" dirty="0" smtClean="0"/>
              <a:t> Т. </a:t>
            </a:r>
            <a:r>
              <a:rPr lang="ru-RU" dirty="0" err="1" smtClean="0"/>
              <a:t>Барнум</a:t>
            </a:r>
            <a:r>
              <a:rPr lang="ru-RU" dirty="0" smtClean="0"/>
              <a:t>. </a:t>
            </a:r>
          </a:p>
          <a:p>
            <a:r>
              <a:rPr lang="ru-RU" dirty="0" smtClean="0"/>
              <a:t>Именем основателя знаменитого цирка была названа склонность людей принимать за чистую монету описания или общие оценки своей личности, если эти оценки преподносятся под научным, магическим или ритуальным соусом. </a:t>
            </a:r>
          </a:p>
          <a:p>
            <a:r>
              <a:rPr lang="ru-RU" dirty="0" smtClean="0"/>
              <a:t>Такой эффект хорошо известен астрологам, ведущим ежедневную рубрику в газетах.</a:t>
            </a:r>
          </a:p>
          <a:p>
            <a:endParaRPr lang="ru-RU" dirty="0"/>
          </a:p>
        </p:txBody>
      </p:sp>
    </p:spTree>
    <p:extLst>
      <p:ext uri="{BB962C8B-B14F-4D97-AF65-F5344CB8AC3E}">
        <p14:creationId xmlns:p14="http://schemas.microsoft.com/office/powerpoint/2010/main" val="333514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803258"/>
            <a:ext cx="7965962" cy="56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551749" y="0"/>
            <a:ext cx="8229600" cy="778098"/>
          </a:xfrm>
        </p:spPr>
        <p:txBody>
          <a:bodyPr>
            <a:normAutofit fontScale="90000"/>
          </a:bodyPr>
          <a:lstStyle/>
          <a:p>
            <a:pPr algn="ctr">
              <a:lnSpc>
                <a:spcPct val="115000"/>
              </a:lnSpc>
              <a:spcAft>
                <a:spcPts val="1000"/>
              </a:spcAft>
            </a:pPr>
            <a:r>
              <a:rPr lang="en-US" sz="4400" u="sng" dirty="0">
                <a:solidFill>
                  <a:srgbClr val="0000FF"/>
                </a:solidFill>
                <a:effectLst/>
                <a:latin typeface="Calibri"/>
                <a:ea typeface="Calibri"/>
                <a:cs typeface="Times New Roman"/>
                <a:hlinkClick r:id="rId3"/>
              </a:rPr>
              <a:t>https://</a:t>
            </a:r>
            <a:r>
              <a:rPr lang="en-US" sz="4400" u="sng" dirty="0" smtClean="0">
                <a:solidFill>
                  <a:srgbClr val="0000FF"/>
                </a:solidFill>
                <a:effectLst/>
                <a:latin typeface="Calibri"/>
                <a:ea typeface="Calibri"/>
                <a:cs typeface="Times New Roman"/>
                <a:hlinkClick r:id="rId3"/>
              </a:rPr>
              <a:t>www.ljubljuknigi.ru</a:t>
            </a:r>
            <a:endParaRPr lang="ru-RU" dirty="0"/>
          </a:p>
        </p:txBody>
      </p:sp>
      <p:sp>
        <p:nvSpPr>
          <p:cNvPr id="3" name="TextBox 2"/>
          <p:cNvSpPr txBox="1"/>
          <p:nvPr/>
        </p:nvSpPr>
        <p:spPr>
          <a:xfrm>
            <a:off x="617658" y="6065315"/>
            <a:ext cx="8097781" cy="707886"/>
          </a:xfrm>
          <a:prstGeom prst="rect">
            <a:avLst/>
          </a:prstGeom>
          <a:noFill/>
        </p:spPr>
        <p:txBody>
          <a:bodyPr wrap="square" rtlCol="0">
            <a:spAutoFit/>
          </a:bodyPr>
          <a:lstStyle/>
          <a:p>
            <a:pPr algn="r"/>
            <a:r>
              <a:rPr lang="en-US" sz="2000" dirty="0">
                <a:solidFill>
                  <a:prstClr val="black"/>
                </a:solidFill>
              </a:rPr>
              <a:t>The author of this book is your teacher. It can be ordered online at the specified address.</a:t>
            </a:r>
            <a:endParaRPr lang="ru-RU" sz="2000" dirty="0">
              <a:solidFill>
                <a:prstClr val="black"/>
              </a:solidFill>
            </a:endParaRPr>
          </a:p>
        </p:txBody>
      </p:sp>
    </p:spTree>
    <p:extLst>
      <p:ext uri="{BB962C8B-B14F-4D97-AF65-F5344CB8AC3E}">
        <p14:creationId xmlns:p14="http://schemas.microsoft.com/office/powerpoint/2010/main" val="272023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p:spPr>
        <p:txBody>
          <a:bodyPr>
            <a:normAutofit fontScale="90000"/>
          </a:bodyPr>
          <a:lstStyle/>
          <a:p>
            <a:r>
              <a:rPr lang="ru-RU" dirty="0" smtClean="0"/>
              <a:t/>
            </a:r>
            <a:br>
              <a:rPr lang="ru-RU" dirty="0" smtClean="0"/>
            </a:br>
            <a:r>
              <a:rPr lang="en-US" dirty="0"/>
              <a:t>Classification 2 </a:t>
            </a:r>
            <a:r>
              <a:rPr lang="en-US" sz="3600" dirty="0"/>
              <a:t>(according to B. G. </a:t>
            </a:r>
            <a:r>
              <a:rPr lang="en-US" sz="3600" dirty="0" err="1"/>
              <a:t>Ananyev</a:t>
            </a:r>
            <a:r>
              <a:rPr lang="en-US" sz="3600" dirty="0"/>
              <a:t>)</a:t>
            </a:r>
            <a:r>
              <a:rPr lang="ru-RU" sz="3600" dirty="0" smtClean="0"/>
              <a:t/>
            </a:r>
            <a:br>
              <a:rPr lang="ru-RU" sz="3600" dirty="0" smtClean="0"/>
            </a:br>
            <a:endParaRPr lang="ru-RU" sz="3600" dirty="0"/>
          </a:p>
        </p:txBody>
      </p:sp>
      <p:sp>
        <p:nvSpPr>
          <p:cNvPr id="3" name="Объект 2"/>
          <p:cNvSpPr>
            <a:spLocks noGrp="1"/>
          </p:cNvSpPr>
          <p:nvPr>
            <p:ph idx="1"/>
          </p:nvPr>
        </p:nvSpPr>
        <p:spPr/>
        <p:txBody>
          <a:bodyPr>
            <a:normAutofit fontScale="92500"/>
          </a:bodyPr>
          <a:lstStyle/>
          <a:p>
            <a:r>
              <a:rPr lang="en-US" dirty="0">
                <a:solidFill>
                  <a:srgbClr val="FF0000"/>
                </a:solidFill>
              </a:rPr>
              <a:t>Organizational </a:t>
            </a:r>
            <a:r>
              <a:rPr lang="en-US" dirty="0" smtClean="0">
                <a:solidFill>
                  <a:srgbClr val="FF0000"/>
                </a:solidFill>
              </a:rPr>
              <a:t>methods</a:t>
            </a:r>
            <a:r>
              <a:rPr lang="ru-RU" dirty="0" smtClean="0">
                <a:solidFill>
                  <a:srgbClr val="FF0000"/>
                </a:solidFill>
              </a:rPr>
              <a:t> </a:t>
            </a:r>
            <a:r>
              <a:rPr lang="ru-RU" dirty="0" smtClean="0"/>
              <a:t>– </a:t>
            </a:r>
            <a:r>
              <a:rPr lang="en-US" dirty="0"/>
              <a:t>comparative (cross-sections), longitudinal (longitudinal sections), complex</a:t>
            </a:r>
            <a:r>
              <a:rPr lang="ru-RU" dirty="0" smtClean="0"/>
              <a:t>.</a:t>
            </a:r>
          </a:p>
          <a:p>
            <a:r>
              <a:rPr lang="en-US" dirty="0">
                <a:solidFill>
                  <a:srgbClr val="FF0000"/>
                </a:solidFill>
              </a:rPr>
              <a:t>Empirical </a:t>
            </a:r>
            <a:r>
              <a:rPr lang="en-US" dirty="0" smtClean="0">
                <a:solidFill>
                  <a:srgbClr val="FF0000"/>
                </a:solidFill>
              </a:rPr>
              <a:t>methods</a:t>
            </a:r>
            <a:r>
              <a:rPr lang="ru-RU" dirty="0" smtClean="0">
                <a:solidFill>
                  <a:srgbClr val="FF0000"/>
                </a:solidFill>
              </a:rPr>
              <a:t> </a:t>
            </a:r>
            <a:r>
              <a:rPr lang="ru-RU" dirty="0" smtClean="0"/>
              <a:t>– </a:t>
            </a:r>
            <a:r>
              <a:rPr lang="fr-FR" dirty="0"/>
              <a:t>observation, experiment, questionnaires, interview, biographical, product analysis, etc</a:t>
            </a:r>
            <a:r>
              <a:rPr lang="fr-FR" dirty="0" smtClean="0"/>
              <a:t>.</a:t>
            </a:r>
            <a:endParaRPr lang="ru-RU" dirty="0" smtClean="0"/>
          </a:p>
          <a:p>
            <a:r>
              <a:rPr lang="en-US" dirty="0">
                <a:solidFill>
                  <a:srgbClr val="FF0000"/>
                </a:solidFill>
              </a:rPr>
              <a:t>Methods of data </a:t>
            </a:r>
            <a:r>
              <a:rPr lang="en-US" dirty="0" smtClean="0">
                <a:solidFill>
                  <a:srgbClr val="FF0000"/>
                </a:solidFill>
              </a:rPr>
              <a:t>processing</a:t>
            </a:r>
            <a:r>
              <a:rPr lang="ru-RU" dirty="0">
                <a:solidFill>
                  <a:srgbClr val="FF0000"/>
                </a:solidFill>
              </a:rPr>
              <a:t> </a:t>
            </a:r>
            <a:r>
              <a:rPr lang="ru-RU" dirty="0" smtClean="0"/>
              <a:t>– </a:t>
            </a:r>
            <a:r>
              <a:rPr lang="en-US" dirty="0"/>
              <a:t>quantitative and qualitative analysis.</a:t>
            </a:r>
            <a:endParaRPr lang="ru-RU" dirty="0" smtClean="0"/>
          </a:p>
          <a:p>
            <a:r>
              <a:rPr lang="en-US" dirty="0">
                <a:solidFill>
                  <a:srgbClr val="FF0000"/>
                </a:solidFill>
              </a:rPr>
              <a:t>Interpretation </a:t>
            </a:r>
            <a:r>
              <a:rPr lang="en-US" dirty="0" smtClean="0">
                <a:solidFill>
                  <a:srgbClr val="FF0000"/>
                </a:solidFill>
              </a:rPr>
              <a:t>methods</a:t>
            </a:r>
            <a:r>
              <a:rPr lang="ru-RU" dirty="0" smtClean="0">
                <a:solidFill>
                  <a:srgbClr val="FF0000"/>
                </a:solidFill>
              </a:rPr>
              <a:t> </a:t>
            </a:r>
            <a:r>
              <a:rPr lang="ru-RU" dirty="0" smtClean="0"/>
              <a:t>– </a:t>
            </a:r>
            <a:r>
              <a:rPr lang="en-US" dirty="0"/>
              <a:t>genetic and structural.</a:t>
            </a:r>
            <a:endParaRPr lang="ru-RU" dirty="0"/>
          </a:p>
        </p:txBody>
      </p:sp>
    </p:spTree>
    <p:extLst>
      <p:ext uri="{BB962C8B-B14F-4D97-AF65-F5344CB8AC3E}">
        <p14:creationId xmlns:p14="http://schemas.microsoft.com/office/powerpoint/2010/main" val="405355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p:spPr>
        <p:txBody>
          <a:bodyPr>
            <a:normAutofit fontScale="90000"/>
          </a:bodyPr>
          <a:lstStyle/>
          <a:p>
            <a:r>
              <a:rPr lang="ru-RU" dirty="0" smtClean="0"/>
              <a:t/>
            </a:r>
            <a:br>
              <a:rPr lang="ru-RU" dirty="0" smtClean="0"/>
            </a:br>
            <a:r>
              <a:rPr lang="en-US" dirty="0"/>
              <a:t>Classification 3</a:t>
            </a:r>
            <a:r>
              <a:rPr lang="ru-RU" dirty="0" smtClean="0"/>
              <a:t/>
            </a:r>
            <a:br>
              <a:rPr lang="ru-RU" dirty="0" smtClean="0"/>
            </a:br>
            <a:r>
              <a:rPr lang="ru-RU" sz="3100" dirty="0" smtClean="0"/>
              <a:t>(</a:t>
            </a:r>
            <a:r>
              <a:rPr lang="en-US" sz="3100" dirty="0" smtClean="0"/>
              <a:t>Western </a:t>
            </a:r>
            <a:r>
              <a:rPr lang="en-US" sz="3100" dirty="0"/>
              <a:t>European </a:t>
            </a:r>
            <a:r>
              <a:rPr lang="en-US" sz="3100" dirty="0" smtClean="0"/>
              <a:t>Psychology</a:t>
            </a:r>
            <a:r>
              <a:rPr lang="ru-RU" sz="3100" dirty="0" smtClean="0"/>
              <a:t>)</a:t>
            </a:r>
            <a:r>
              <a:rPr lang="ru-RU" sz="4000" dirty="0" smtClean="0"/>
              <a:t/>
            </a:r>
            <a:br>
              <a:rPr lang="ru-RU" sz="4000" dirty="0" smtClean="0"/>
            </a:br>
            <a:endParaRPr lang="ru-RU" sz="4000" dirty="0"/>
          </a:p>
        </p:txBody>
      </p:sp>
      <p:sp>
        <p:nvSpPr>
          <p:cNvPr id="3" name="Объект 2"/>
          <p:cNvSpPr>
            <a:spLocks noGrp="1"/>
          </p:cNvSpPr>
          <p:nvPr>
            <p:ph idx="1"/>
          </p:nvPr>
        </p:nvSpPr>
        <p:spPr>
          <a:xfrm>
            <a:off x="450761" y="2060848"/>
            <a:ext cx="8229600" cy="3701008"/>
          </a:xfrm>
        </p:spPr>
        <p:txBody>
          <a:bodyPr/>
          <a:lstStyle/>
          <a:p>
            <a:r>
              <a:rPr lang="en-US" dirty="0">
                <a:solidFill>
                  <a:srgbClr val="FF0000"/>
                </a:solidFill>
              </a:rPr>
              <a:t>Descriptive </a:t>
            </a:r>
            <a:r>
              <a:rPr lang="en-US" dirty="0" smtClean="0">
                <a:solidFill>
                  <a:srgbClr val="FF0000"/>
                </a:solidFill>
              </a:rPr>
              <a:t>methods</a:t>
            </a:r>
            <a:r>
              <a:rPr lang="ru-RU" dirty="0" smtClean="0">
                <a:solidFill>
                  <a:srgbClr val="FF0000"/>
                </a:solidFill>
              </a:rPr>
              <a:t> </a:t>
            </a:r>
            <a:r>
              <a:rPr lang="fr-FR" dirty="0"/>
              <a:t>(natural observation, descriptive observation, questionnaire, test, correlation analysis, etc</a:t>
            </a:r>
            <a:r>
              <a:rPr lang="fr-FR" dirty="0" smtClean="0"/>
              <a:t>.)</a:t>
            </a:r>
            <a:endParaRPr lang="ru-RU" dirty="0" smtClean="0"/>
          </a:p>
          <a:p>
            <a:r>
              <a:rPr lang="en-US" dirty="0">
                <a:solidFill>
                  <a:srgbClr val="FF0000"/>
                </a:solidFill>
              </a:rPr>
              <a:t>Experimental methods</a:t>
            </a:r>
            <a:r>
              <a:rPr lang="ru-RU" dirty="0" smtClean="0"/>
              <a:t> </a:t>
            </a:r>
            <a:r>
              <a:rPr lang="en-US" dirty="0"/>
              <a:t>(laboratory and natural, ascertaining and forming, etc</a:t>
            </a:r>
            <a:r>
              <a:rPr lang="en-US" dirty="0" smtClean="0"/>
              <a:t>.)</a:t>
            </a:r>
            <a:endParaRPr lang="ru-RU" dirty="0"/>
          </a:p>
        </p:txBody>
      </p:sp>
      <p:sp>
        <p:nvSpPr>
          <p:cNvPr id="4" name="Прямоугольник 3"/>
          <p:cNvSpPr/>
          <p:nvPr/>
        </p:nvSpPr>
        <p:spPr>
          <a:xfrm>
            <a:off x="5220072" y="5517232"/>
            <a:ext cx="3672408" cy="707886"/>
          </a:xfrm>
          <a:prstGeom prst="rect">
            <a:avLst/>
          </a:prstGeom>
        </p:spPr>
        <p:txBody>
          <a:bodyPr wrap="square">
            <a:spAutoFit/>
          </a:bodyPr>
          <a:lstStyle/>
          <a:p>
            <a:r>
              <a:rPr lang="en-US" sz="2000" dirty="0">
                <a:solidFill>
                  <a:schemeClr val="tx2"/>
                </a:solidFill>
              </a:rPr>
              <a:t>And now let's move onto the plan </a:t>
            </a:r>
            <a:r>
              <a:rPr lang="en-US" sz="2000" dirty="0" err="1">
                <a:solidFill>
                  <a:schemeClr val="tx2"/>
                </a:solidFill>
              </a:rPr>
              <a:t>ofpresentation</a:t>
            </a:r>
            <a:r>
              <a:rPr lang="en-US" sz="2000" dirty="0">
                <a:solidFill>
                  <a:schemeClr val="tx2"/>
                </a:solidFill>
              </a:rPr>
              <a:t> of the material.</a:t>
            </a:r>
            <a:endParaRPr lang="ru-RU" sz="2000" dirty="0">
              <a:solidFill>
                <a:schemeClr val="tx2"/>
              </a:solidFill>
            </a:endParaRPr>
          </a:p>
        </p:txBody>
      </p:sp>
    </p:spTree>
    <p:extLst>
      <p:ext uri="{BB962C8B-B14F-4D97-AF65-F5344CB8AC3E}">
        <p14:creationId xmlns:p14="http://schemas.microsoft.com/office/powerpoint/2010/main" val="25187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a:scene3d>
            <a:camera prst="orthographicFront"/>
            <a:lightRig rig="threePt" dir="t"/>
          </a:scene3d>
          <a:sp3d>
            <a:bevelT prst="convex"/>
          </a:sp3d>
        </p:spPr>
        <p:txBody>
          <a:bodyPr/>
          <a:lstStyle/>
          <a:p>
            <a:r>
              <a:rPr lang="en-US" dirty="0"/>
              <a:t>Plan of the lecture</a:t>
            </a:r>
            <a:endParaRPr lang="ru-RU" dirty="0"/>
          </a:p>
        </p:txBody>
      </p:sp>
      <p:sp>
        <p:nvSpPr>
          <p:cNvPr id="3" name="Объект 2"/>
          <p:cNvSpPr>
            <a:spLocks noGrp="1"/>
          </p:cNvSpPr>
          <p:nvPr>
            <p:ph idx="1"/>
          </p:nvPr>
        </p:nvSpPr>
        <p:spPr>
          <a:xfrm>
            <a:off x="611560" y="1600200"/>
            <a:ext cx="8075240" cy="4525963"/>
          </a:xfrm>
        </p:spPr>
        <p:txBody>
          <a:bodyPr/>
          <a:lstStyle/>
          <a:p>
            <a:pPr marL="0" indent="0">
              <a:buNone/>
            </a:pPr>
            <a:endParaRPr lang="ru-RU" dirty="0"/>
          </a:p>
          <a:p>
            <a:r>
              <a:rPr lang="en-US" dirty="0"/>
              <a:t>1 Descriptive </a:t>
            </a:r>
            <a:r>
              <a:rPr lang="en-US" dirty="0" smtClean="0"/>
              <a:t>methods</a:t>
            </a:r>
            <a:endParaRPr lang="ru-RU" dirty="0" smtClean="0"/>
          </a:p>
          <a:p>
            <a:r>
              <a:rPr lang="ru-RU" dirty="0" smtClean="0"/>
              <a:t>2 </a:t>
            </a:r>
            <a:r>
              <a:rPr lang="en-US" dirty="0"/>
              <a:t>Experimental </a:t>
            </a:r>
            <a:r>
              <a:rPr lang="en-US" dirty="0" smtClean="0"/>
              <a:t>method</a:t>
            </a:r>
            <a:endParaRPr lang="ru-RU" dirty="0" smtClean="0"/>
          </a:p>
          <a:p>
            <a:r>
              <a:rPr lang="ru-RU" dirty="0" smtClean="0"/>
              <a:t>3 </a:t>
            </a:r>
            <a:r>
              <a:rPr lang="en-US" dirty="0"/>
              <a:t>Organization of experimental research</a:t>
            </a:r>
            <a:endParaRPr lang="ru-RU" dirty="0"/>
          </a:p>
        </p:txBody>
      </p:sp>
      <p:sp>
        <p:nvSpPr>
          <p:cNvPr id="4" name="TextBox 3"/>
          <p:cNvSpPr txBox="1"/>
          <p:nvPr/>
        </p:nvSpPr>
        <p:spPr>
          <a:xfrm>
            <a:off x="3996069" y="4869160"/>
            <a:ext cx="4690864" cy="461665"/>
          </a:xfrm>
          <a:prstGeom prst="rect">
            <a:avLst/>
          </a:prstGeom>
          <a:solidFill>
            <a:srgbClr val="FFFF00"/>
          </a:solidFill>
        </p:spPr>
        <p:txBody>
          <a:bodyPr wrap="square" rtlCol="0">
            <a:spAutoFit/>
          </a:bodyPr>
          <a:lstStyle/>
          <a:p>
            <a:r>
              <a:rPr lang="en-US" sz="2400" dirty="0"/>
              <a:t>We wish you all educational success</a:t>
            </a:r>
            <a:endParaRPr lang="ru-RU" sz="2400" dirty="0"/>
          </a:p>
        </p:txBody>
      </p:sp>
    </p:spTree>
    <p:extLst>
      <p:ext uri="{BB962C8B-B14F-4D97-AF65-F5344CB8AC3E}">
        <p14:creationId xmlns:p14="http://schemas.microsoft.com/office/powerpoint/2010/main" val="250116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fontScale="90000"/>
          </a:bodyPr>
          <a:lstStyle/>
          <a:p>
            <a:r>
              <a:rPr lang="ru-RU" dirty="0" smtClean="0"/>
              <a:t/>
            </a:r>
            <a:br>
              <a:rPr lang="ru-RU" dirty="0" smtClean="0"/>
            </a:br>
            <a:r>
              <a:rPr lang="en-US" sz="4000" dirty="0"/>
              <a:t>1 Descriptive methods</a:t>
            </a:r>
            <a:r>
              <a:rPr lang="ru-RU" dirty="0" smtClean="0"/>
              <a:t/>
            </a:r>
            <a:br>
              <a:rPr lang="ru-RU" dirty="0" smtClean="0"/>
            </a:br>
            <a:endParaRPr lang="ru-RU" dirty="0"/>
          </a:p>
        </p:txBody>
      </p:sp>
      <p:sp>
        <p:nvSpPr>
          <p:cNvPr id="3" name="Объект 2"/>
          <p:cNvSpPr>
            <a:spLocks noGrp="1"/>
          </p:cNvSpPr>
          <p:nvPr>
            <p:ph idx="1"/>
          </p:nvPr>
        </p:nvSpPr>
        <p:spPr>
          <a:xfrm>
            <a:off x="489779" y="1720886"/>
            <a:ext cx="8229600" cy="1128618"/>
          </a:xfrm>
        </p:spPr>
        <p:txBody>
          <a:bodyPr/>
          <a:lstStyle/>
          <a:p>
            <a:pPr marL="0" indent="0">
              <a:buNone/>
            </a:pPr>
            <a:r>
              <a:rPr lang="en-US" dirty="0">
                <a:solidFill>
                  <a:schemeClr val="tx2"/>
                </a:solidFill>
              </a:rPr>
              <a:t>Observation </a:t>
            </a:r>
            <a:r>
              <a:rPr lang="en-US" dirty="0" smtClean="0">
                <a:solidFill>
                  <a:schemeClr val="tx2"/>
                </a:solidFill>
              </a:rPr>
              <a:t>is</a:t>
            </a:r>
            <a:r>
              <a:rPr lang="ru-RU" dirty="0" smtClean="0">
                <a:solidFill>
                  <a:schemeClr val="tx2"/>
                </a:solidFill>
              </a:rPr>
              <a:t> </a:t>
            </a:r>
            <a:r>
              <a:rPr lang="en-US" dirty="0" smtClean="0">
                <a:solidFill>
                  <a:schemeClr val="tx2"/>
                </a:solidFill>
              </a:rPr>
              <a:t>one </a:t>
            </a:r>
            <a:r>
              <a:rPr lang="en-US" dirty="0">
                <a:solidFill>
                  <a:schemeClr val="tx2"/>
                </a:solidFill>
              </a:rPr>
              <a:t>of the main methods of collecting primary information, consisting in</a:t>
            </a:r>
            <a:endParaRPr lang="ru-RU" dirty="0">
              <a:solidFill>
                <a:schemeClr val="tx2"/>
              </a:solidFill>
            </a:endParaRPr>
          </a:p>
        </p:txBody>
      </p:sp>
      <p:pic>
        <p:nvPicPr>
          <p:cNvPr id="4" name="Рисунок 3" descr="http://boombob.ru/img/picture/Jul/06/f3ddb4c42a9cbdf97f95e2e552435e34/12.jpg"/>
          <p:cNvPicPr>
            <a:picLocks noChangeAspect="1"/>
          </p:cNvPicPr>
          <p:nvPr/>
        </p:nvPicPr>
        <p:blipFill>
          <a:blip r:embed="rId2" cstate="print"/>
          <a:srcRect/>
          <a:stretch>
            <a:fillRect/>
          </a:stretch>
        </p:blipFill>
        <p:spPr bwMode="auto">
          <a:xfrm>
            <a:off x="3491881" y="2996952"/>
            <a:ext cx="5391934" cy="3600000"/>
          </a:xfrm>
          <a:prstGeom prst="rect">
            <a:avLst/>
          </a:prstGeom>
          <a:noFill/>
          <a:ln w="9525">
            <a:noFill/>
            <a:miter lim="800000"/>
            <a:headEnd/>
            <a:tailEnd/>
          </a:ln>
        </p:spPr>
      </p:pic>
      <p:sp>
        <p:nvSpPr>
          <p:cNvPr id="5" name="TextBox 4"/>
          <p:cNvSpPr txBox="1"/>
          <p:nvPr/>
        </p:nvSpPr>
        <p:spPr>
          <a:xfrm>
            <a:off x="107504" y="2990210"/>
            <a:ext cx="3384376" cy="3046988"/>
          </a:xfrm>
          <a:prstGeom prst="rect">
            <a:avLst/>
          </a:prstGeom>
          <a:noFill/>
        </p:spPr>
        <p:txBody>
          <a:bodyPr wrap="square" rtlCol="0">
            <a:spAutoFit/>
          </a:bodyPr>
          <a:lstStyle/>
          <a:p>
            <a:pPr lvl="0">
              <a:spcBef>
                <a:spcPct val="20000"/>
              </a:spcBef>
            </a:pPr>
            <a:r>
              <a:rPr lang="en-US" sz="3200" u="sng" dirty="0">
                <a:solidFill>
                  <a:schemeClr val="tx2"/>
                </a:solidFill>
              </a:rPr>
              <a:t>systematic,</a:t>
            </a:r>
            <a:r>
              <a:rPr lang="en-US" sz="3200" dirty="0">
                <a:solidFill>
                  <a:schemeClr val="tx2"/>
                </a:solidFill>
              </a:rPr>
              <a:t> </a:t>
            </a:r>
            <a:r>
              <a:rPr lang="en-US" sz="3200" u="sng" dirty="0">
                <a:solidFill>
                  <a:schemeClr val="tx2"/>
                </a:solidFill>
              </a:rPr>
              <a:t>purposeful</a:t>
            </a:r>
            <a:r>
              <a:rPr lang="en-US" sz="3200" dirty="0">
                <a:solidFill>
                  <a:schemeClr val="tx2"/>
                </a:solidFill>
              </a:rPr>
              <a:t> </a:t>
            </a:r>
            <a:r>
              <a:rPr lang="en-US" sz="3200" u="sng" dirty="0">
                <a:solidFill>
                  <a:schemeClr val="tx2"/>
                </a:solidFill>
              </a:rPr>
              <a:t>perception</a:t>
            </a:r>
            <a:r>
              <a:rPr lang="en-US" sz="3200" dirty="0">
                <a:solidFill>
                  <a:schemeClr val="tx2"/>
                </a:solidFill>
              </a:rPr>
              <a:t> and </a:t>
            </a:r>
            <a:r>
              <a:rPr lang="en-US" sz="3200" u="sng" dirty="0">
                <a:solidFill>
                  <a:schemeClr val="tx2"/>
                </a:solidFill>
              </a:rPr>
              <a:t>fixation</a:t>
            </a:r>
            <a:r>
              <a:rPr lang="en-US" sz="3200" dirty="0">
                <a:solidFill>
                  <a:schemeClr val="tx2"/>
                </a:solidFill>
              </a:rPr>
              <a:t> of mental phenomena in certain conditions.</a:t>
            </a:r>
            <a:endParaRPr lang="ru-RU" sz="3200" dirty="0">
              <a:solidFill>
                <a:schemeClr val="tx2"/>
              </a:solidFill>
            </a:endParaRPr>
          </a:p>
        </p:txBody>
      </p:sp>
      <p:sp>
        <p:nvSpPr>
          <p:cNvPr id="6" name="TextBox 5"/>
          <p:cNvSpPr txBox="1"/>
          <p:nvPr/>
        </p:nvSpPr>
        <p:spPr>
          <a:xfrm>
            <a:off x="3816091" y="6361168"/>
            <a:ext cx="5067724" cy="225639"/>
          </a:xfrm>
          <a:prstGeom prst="rect">
            <a:avLst/>
          </a:prstGeom>
          <a:noFill/>
        </p:spPr>
        <p:txBody>
          <a:bodyPr wrap="square" rtlCol="0">
            <a:spAutoFit/>
          </a:bodyPr>
          <a:lstStyle/>
          <a:p>
            <a:pPr algn="r">
              <a:lnSpc>
                <a:spcPct val="115000"/>
              </a:lnSpc>
              <a:spcAft>
                <a:spcPts val="1000"/>
              </a:spcAft>
            </a:pPr>
            <a:r>
              <a:rPr lang="ru-RU" sz="800" dirty="0">
                <a:ea typeface="Calibri"/>
                <a:cs typeface="Times New Roman"/>
              </a:rPr>
              <a:t>http://boombob.ru/img/picture/Jul/06/f3ddb4c42a9cbdf97f95e2e552435e34/12.jpg</a:t>
            </a:r>
          </a:p>
        </p:txBody>
      </p:sp>
    </p:spTree>
    <p:extLst>
      <p:ext uri="{BB962C8B-B14F-4D97-AF65-F5344CB8AC3E}">
        <p14:creationId xmlns:p14="http://schemas.microsoft.com/office/powerpoint/2010/main" val="221656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3528" y="116632"/>
            <a:ext cx="8352928" cy="836712"/>
          </a:xfrm>
          <a:prstGeom prst="rect">
            <a:avLst/>
          </a:prstGeom>
          <a:solidFill>
            <a:srgbClr val="FFFF00"/>
          </a:solidFill>
          <a:ln>
            <a:solidFill>
              <a:schemeClr val="tx2"/>
            </a:solidFill>
          </a:ln>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prstClr val="black"/>
                </a:solidFill>
              </a:rPr>
              <a:t>              </a:t>
            </a:r>
            <a:r>
              <a:rPr lang="en-US" sz="5800" dirty="0">
                <a:solidFill>
                  <a:prstClr val="black"/>
                </a:solidFill>
              </a:rPr>
              <a:t>The most </a:t>
            </a:r>
            <a:r>
              <a:rPr lang="en-US" sz="5800" dirty="0" err="1">
                <a:solidFill>
                  <a:prstClr val="black"/>
                </a:solidFill>
              </a:rPr>
              <a:t>commontypes</a:t>
            </a:r>
            <a:r>
              <a:rPr lang="en-US" sz="5800" dirty="0">
                <a:solidFill>
                  <a:prstClr val="black"/>
                </a:solidFill>
              </a:rPr>
              <a:t> </a:t>
            </a:r>
            <a:endParaRPr lang="ru-RU" sz="5800" dirty="0" smtClean="0">
              <a:solidFill>
                <a:prstClr val="black"/>
              </a:solidFill>
            </a:endParaRPr>
          </a:p>
          <a:p>
            <a:r>
              <a:rPr lang="en-US" sz="5800" dirty="0" smtClean="0">
                <a:solidFill>
                  <a:prstClr val="black"/>
                </a:solidFill>
              </a:rPr>
              <a:t>of </a:t>
            </a:r>
            <a:r>
              <a:rPr lang="en-US" sz="5800" dirty="0">
                <a:solidFill>
                  <a:prstClr val="black"/>
                </a:solidFill>
              </a:rPr>
              <a:t>surveillance</a:t>
            </a:r>
            <a:endParaRPr lang="ru-RU" sz="5800" dirty="0">
              <a:solidFill>
                <a:prstClr val="black"/>
              </a:solidFill>
            </a:endParaRPr>
          </a:p>
        </p:txBody>
      </p:sp>
      <p:cxnSp>
        <p:nvCxnSpPr>
          <p:cNvPr id="4" name="Прямая со стрелкой 3"/>
          <p:cNvCxnSpPr/>
          <p:nvPr/>
        </p:nvCxnSpPr>
        <p:spPr>
          <a:xfrm>
            <a:off x="1835696" y="953344"/>
            <a:ext cx="0" cy="531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4644008" y="953344"/>
            <a:ext cx="0" cy="531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611561" y="1484784"/>
            <a:ext cx="216023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Indirect</a:t>
            </a:r>
            <a:endParaRPr lang="ru-RU" sz="2000" dirty="0">
              <a:solidFill>
                <a:prstClr val="white"/>
              </a:solidFill>
            </a:endParaRPr>
          </a:p>
        </p:txBody>
      </p:sp>
      <p:sp>
        <p:nvSpPr>
          <p:cNvPr id="7" name="Прямоугольник 6"/>
          <p:cNvSpPr/>
          <p:nvPr/>
        </p:nvSpPr>
        <p:spPr>
          <a:xfrm>
            <a:off x="3275856" y="1484784"/>
            <a:ext cx="23042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Contact</a:t>
            </a:r>
            <a:endParaRPr lang="ru-RU" sz="2000" dirty="0">
              <a:solidFill>
                <a:prstClr val="white"/>
              </a:solidFill>
            </a:endParaRPr>
          </a:p>
        </p:txBody>
      </p:sp>
      <p:cxnSp>
        <p:nvCxnSpPr>
          <p:cNvPr id="9" name="Прямая соединительная линия 8"/>
          <p:cNvCxnSpPr/>
          <p:nvPr/>
        </p:nvCxnSpPr>
        <p:spPr>
          <a:xfrm>
            <a:off x="323528" y="1988840"/>
            <a:ext cx="835292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00192" y="1515412"/>
            <a:ext cx="2376264" cy="400110"/>
          </a:xfrm>
          <a:prstGeom prst="rect">
            <a:avLst/>
          </a:prstGeom>
          <a:noFill/>
        </p:spPr>
        <p:txBody>
          <a:bodyPr wrap="square" rtlCol="0">
            <a:spAutoFit/>
          </a:bodyPr>
          <a:lstStyle/>
          <a:p>
            <a:pPr algn="ctr"/>
            <a:r>
              <a:rPr lang="en-US" sz="2000" i="1" dirty="0">
                <a:solidFill>
                  <a:prstClr val="black"/>
                </a:solidFill>
              </a:rPr>
              <a:t>By </a:t>
            </a:r>
            <a:r>
              <a:rPr lang="en-US" sz="2000" i="1" dirty="0" smtClean="0">
                <a:solidFill>
                  <a:prstClr val="black"/>
                </a:solidFill>
              </a:rPr>
              <a:t>contact</a:t>
            </a:r>
            <a:endParaRPr lang="ru-RU" sz="2000" i="1" dirty="0">
              <a:solidFill>
                <a:prstClr val="black"/>
              </a:solidFill>
            </a:endParaRPr>
          </a:p>
        </p:txBody>
      </p:sp>
      <p:sp>
        <p:nvSpPr>
          <p:cNvPr id="12" name="Прямоугольник 11"/>
          <p:cNvSpPr/>
          <p:nvPr/>
        </p:nvSpPr>
        <p:spPr>
          <a:xfrm>
            <a:off x="1691680" y="2474032"/>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prstClr val="white"/>
                </a:solidFill>
              </a:rPr>
              <a:t>Field services</a:t>
            </a:r>
            <a:endParaRPr lang="ru-RU" sz="2000" dirty="0">
              <a:solidFill>
                <a:prstClr val="white"/>
              </a:solidFill>
            </a:endParaRPr>
          </a:p>
        </p:txBody>
      </p:sp>
      <p:sp>
        <p:nvSpPr>
          <p:cNvPr id="13" name="Прямоугольник 12"/>
          <p:cNvSpPr/>
          <p:nvPr/>
        </p:nvSpPr>
        <p:spPr>
          <a:xfrm>
            <a:off x="4139952" y="2474032"/>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Laboratory tests</a:t>
            </a:r>
            <a:endParaRPr lang="ru-RU" sz="2000" dirty="0">
              <a:solidFill>
                <a:prstClr val="white"/>
              </a:solidFill>
            </a:endParaRPr>
          </a:p>
        </p:txBody>
      </p:sp>
      <p:cxnSp>
        <p:nvCxnSpPr>
          <p:cNvPr id="15" name="Прямая со стрелкой 14"/>
          <p:cNvCxnSpPr/>
          <p:nvPr/>
        </p:nvCxnSpPr>
        <p:spPr>
          <a:xfrm>
            <a:off x="3491880" y="1942093"/>
            <a:ext cx="0" cy="53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364088" y="1942093"/>
            <a:ext cx="0" cy="53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23528" y="3212976"/>
            <a:ext cx="835292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90456" y="2366890"/>
            <a:ext cx="1872208" cy="707886"/>
          </a:xfrm>
          <a:prstGeom prst="rect">
            <a:avLst/>
          </a:prstGeom>
          <a:noFill/>
        </p:spPr>
        <p:txBody>
          <a:bodyPr wrap="square" rtlCol="0">
            <a:spAutoFit/>
          </a:bodyPr>
          <a:lstStyle/>
          <a:p>
            <a:r>
              <a:rPr lang="en-US" sz="2000" i="1" dirty="0">
                <a:solidFill>
                  <a:prstClr val="black"/>
                </a:solidFill>
              </a:rPr>
              <a:t>According to the terms of activity</a:t>
            </a:r>
            <a:endParaRPr lang="ru-RU" sz="2000" i="1" dirty="0">
              <a:solidFill>
                <a:prstClr val="black"/>
              </a:solidFill>
            </a:endParaRPr>
          </a:p>
        </p:txBody>
      </p:sp>
      <p:cxnSp>
        <p:nvCxnSpPr>
          <p:cNvPr id="27" name="Соединительная линия уступом 26"/>
          <p:cNvCxnSpPr>
            <a:stCxn id="12" idx="2"/>
            <a:endCxn id="13" idx="2"/>
          </p:cNvCxnSpPr>
          <p:nvPr/>
        </p:nvCxnSpPr>
        <p:spPr>
          <a:xfrm rot="16200000" flipH="1">
            <a:off x="3941930" y="1699946"/>
            <a:ext cx="12700" cy="2412268"/>
          </a:xfrm>
          <a:prstGeom prst="bentConnector3">
            <a:avLst>
              <a:gd name="adj1" fmla="val 1800000"/>
            </a:avLst>
          </a:prstGeom>
          <a:ln w="38100"/>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1691680" y="3375995"/>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Included</a:t>
            </a:r>
            <a:endParaRPr lang="ru-RU" sz="2000" dirty="0">
              <a:solidFill>
                <a:prstClr val="white"/>
              </a:solidFill>
            </a:endParaRPr>
          </a:p>
        </p:txBody>
      </p:sp>
      <p:sp>
        <p:nvSpPr>
          <p:cNvPr id="31" name="Прямоугольник 30"/>
          <p:cNvSpPr/>
          <p:nvPr/>
        </p:nvSpPr>
        <p:spPr>
          <a:xfrm>
            <a:off x="4139952" y="3391271"/>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white"/>
                </a:solidFill>
              </a:rPr>
              <a:t>Not included</a:t>
            </a:r>
            <a:endParaRPr lang="ru-RU" sz="2000" dirty="0">
              <a:solidFill>
                <a:prstClr val="white"/>
              </a:solidFill>
            </a:endParaRPr>
          </a:p>
        </p:txBody>
      </p:sp>
      <p:cxnSp>
        <p:nvCxnSpPr>
          <p:cNvPr id="32" name="Прямая со стрелкой 31"/>
          <p:cNvCxnSpPr/>
          <p:nvPr/>
        </p:nvCxnSpPr>
        <p:spPr>
          <a:xfrm>
            <a:off x="3275856" y="3140968"/>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572000" y="3150552"/>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51520" y="4876405"/>
            <a:ext cx="835292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2240" y="3508451"/>
            <a:ext cx="1944216" cy="1015663"/>
          </a:xfrm>
          <a:prstGeom prst="rect">
            <a:avLst/>
          </a:prstGeom>
          <a:noFill/>
        </p:spPr>
        <p:txBody>
          <a:bodyPr wrap="square" rtlCol="0">
            <a:spAutoFit/>
          </a:bodyPr>
          <a:lstStyle/>
          <a:p>
            <a:r>
              <a:rPr lang="en-US" sz="2000" i="1" dirty="0">
                <a:solidFill>
                  <a:prstClr val="black"/>
                </a:solidFill>
              </a:rPr>
              <a:t>By the nature of interaction with the subject</a:t>
            </a:r>
            <a:endParaRPr lang="ru-RU" sz="2000" i="1" dirty="0">
              <a:solidFill>
                <a:prstClr val="black"/>
              </a:solidFill>
            </a:endParaRPr>
          </a:p>
        </p:txBody>
      </p:sp>
      <p:cxnSp>
        <p:nvCxnSpPr>
          <p:cNvPr id="38" name="Соединительная линия уступом 37"/>
          <p:cNvCxnSpPr/>
          <p:nvPr/>
        </p:nvCxnSpPr>
        <p:spPr>
          <a:xfrm rot="16200000" flipH="1">
            <a:off x="3971584" y="2564041"/>
            <a:ext cx="12700" cy="2412268"/>
          </a:xfrm>
          <a:prstGeom prst="bentConnector3">
            <a:avLst>
              <a:gd name="adj1" fmla="val 1800000"/>
            </a:avLst>
          </a:prstGeom>
          <a:ln w="38100"/>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1691680" y="4240090"/>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Open</a:t>
            </a:r>
            <a:endParaRPr lang="ru-RU" sz="2000" dirty="0">
              <a:solidFill>
                <a:prstClr val="white"/>
              </a:solidFill>
            </a:endParaRPr>
          </a:p>
        </p:txBody>
      </p:sp>
      <p:sp>
        <p:nvSpPr>
          <p:cNvPr id="40" name="Прямоугольник 39"/>
          <p:cNvSpPr/>
          <p:nvPr/>
        </p:nvSpPr>
        <p:spPr>
          <a:xfrm>
            <a:off x="4139952" y="4240090"/>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Secretive</a:t>
            </a:r>
            <a:endParaRPr lang="ru-RU" sz="2000" dirty="0">
              <a:solidFill>
                <a:prstClr val="white"/>
              </a:solidFill>
            </a:endParaRPr>
          </a:p>
        </p:txBody>
      </p:sp>
      <p:cxnSp>
        <p:nvCxnSpPr>
          <p:cNvPr id="41" name="Прямая со стрелкой 40"/>
          <p:cNvCxnSpPr/>
          <p:nvPr/>
        </p:nvCxnSpPr>
        <p:spPr>
          <a:xfrm>
            <a:off x="3275856" y="4014647"/>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4644008" y="4014646"/>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1691680" y="5094603"/>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Solid</a:t>
            </a:r>
            <a:endParaRPr lang="ru-RU" sz="2000" dirty="0">
              <a:solidFill>
                <a:prstClr val="white"/>
              </a:solidFill>
            </a:endParaRPr>
          </a:p>
        </p:txBody>
      </p:sp>
      <p:sp>
        <p:nvSpPr>
          <p:cNvPr id="44" name="Прямоугольник 43"/>
          <p:cNvSpPr/>
          <p:nvPr/>
        </p:nvSpPr>
        <p:spPr>
          <a:xfrm>
            <a:off x="4139952" y="5085182"/>
            <a:ext cx="20162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Selective</a:t>
            </a:r>
            <a:endParaRPr lang="ru-RU" sz="2000" dirty="0">
              <a:solidFill>
                <a:prstClr val="white"/>
              </a:solidFill>
            </a:endParaRPr>
          </a:p>
        </p:txBody>
      </p:sp>
      <p:cxnSp>
        <p:nvCxnSpPr>
          <p:cNvPr id="45" name="Соединительная линия уступом 44"/>
          <p:cNvCxnSpPr/>
          <p:nvPr/>
        </p:nvCxnSpPr>
        <p:spPr>
          <a:xfrm rot="16200000" flipH="1">
            <a:off x="3971584" y="3472352"/>
            <a:ext cx="12700" cy="2412268"/>
          </a:xfrm>
          <a:prstGeom prst="bentConnector3">
            <a:avLst>
              <a:gd name="adj1" fmla="val 1800000"/>
            </a:avLst>
          </a:prstGeom>
          <a:ln w="38100"/>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3275856" y="4875423"/>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4644008" y="4869160"/>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732240" y="5157319"/>
            <a:ext cx="1614400" cy="400110"/>
          </a:xfrm>
          <a:prstGeom prst="rect">
            <a:avLst/>
          </a:prstGeom>
          <a:noFill/>
        </p:spPr>
        <p:txBody>
          <a:bodyPr wrap="square" rtlCol="0">
            <a:spAutoFit/>
          </a:bodyPr>
          <a:lstStyle/>
          <a:p>
            <a:r>
              <a:rPr lang="en-US" sz="2000" i="1" dirty="0">
                <a:solidFill>
                  <a:prstClr val="black"/>
                </a:solidFill>
              </a:rPr>
              <a:t>By time</a:t>
            </a:r>
            <a:endParaRPr lang="ru-RU" sz="2000" i="1" dirty="0">
              <a:solidFill>
                <a:prstClr val="black"/>
              </a:solidFill>
            </a:endParaRPr>
          </a:p>
        </p:txBody>
      </p:sp>
      <p:sp>
        <p:nvSpPr>
          <p:cNvPr id="49" name="Прямоугольник 48"/>
          <p:cNvSpPr/>
          <p:nvPr/>
        </p:nvSpPr>
        <p:spPr>
          <a:xfrm>
            <a:off x="1698030" y="6014666"/>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Random</a:t>
            </a:r>
            <a:endParaRPr lang="ru-RU" sz="2000" dirty="0">
              <a:solidFill>
                <a:prstClr val="white"/>
              </a:solidFill>
            </a:endParaRPr>
          </a:p>
        </p:txBody>
      </p:sp>
      <p:sp>
        <p:nvSpPr>
          <p:cNvPr id="50" name="Прямоугольник 49"/>
          <p:cNvSpPr/>
          <p:nvPr/>
        </p:nvSpPr>
        <p:spPr>
          <a:xfrm>
            <a:off x="4131568" y="6005245"/>
            <a:ext cx="20246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white"/>
                </a:solidFill>
              </a:rPr>
              <a:t>Directed</a:t>
            </a:r>
            <a:endParaRPr lang="ru-RU" sz="2000" dirty="0">
              <a:solidFill>
                <a:prstClr val="white"/>
              </a:solidFill>
            </a:endParaRPr>
          </a:p>
        </p:txBody>
      </p:sp>
      <p:cxnSp>
        <p:nvCxnSpPr>
          <p:cNvPr id="51" name="Соединительная линия уступом 50"/>
          <p:cNvCxnSpPr/>
          <p:nvPr/>
        </p:nvCxnSpPr>
        <p:spPr>
          <a:xfrm rot="16200000" flipH="1">
            <a:off x="3941930" y="4344877"/>
            <a:ext cx="12700" cy="2412268"/>
          </a:xfrm>
          <a:prstGeom prst="bentConnector3">
            <a:avLst>
              <a:gd name="adj1" fmla="val 1800000"/>
            </a:avLst>
          </a:prstGeom>
          <a:ln w="38100"/>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3270447" y="5789223"/>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4716016" y="5789223"/>
            <a:ext cx="0" cy="22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51520" y="5789223"/>
            <a:ext cx="8352928"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76256" y="6071680"/>
            <a:ext cx="1224136" cy="400110"/>
          </a:xfrm>
          <a:prstGeom prst="rect">
            <a:avLst/>
          </a:prstGeom>
          <a:noFill/>
        </p:spPr>
        <p:txBody>
          <a:bodyPr wrap="square" rtlCol="0">
            <a:spAutoFit/>
          </a:bodyPr>
          <a:lstStyle/>
          <a:p>
            <a:r>
              <a:rPr lang="en-US" sz="2000" i="1" dirty="0">
                <a:solidFill>
                  <a:prstClr val="black"/>
                </a:solidFill>
              </a:rPr>
              <a:t>By goals</a:t>
            </a:r>
            <a:endParaRPr lang="ru-RU" sz="2000" i="1" dirty="0">
              <a:solidFill>
                <a:prstClr val="black"/>
              </a:solidFill>
            </a:endParaRPr>
          </a:p>
        </p:txBody>
      </p:sp>
      <p:cxnSp>
        <p:nvCxnSpPr>
          <p:cNvPr id="57" name="Соединительная линия уступом 56"/>
          <p:cNvCxnSpPr>
            <a:endCxn id="49" idx="1"/>
          </p:cNvCxnSpPr>
          <p:nvPr/>
        </p:nvCxnSpPr>
        <p:spPr>
          <a:xfrm rot="16200000" flipH="1">
            <a:off x="-737475" y="3795184"/>
            <a:ext cx="4288597" cy="58241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1115616" y="5373216"/>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43" idx="1"/>
          </p:cNvCxnSpPr>
          <p:nvPr/>
        </p:nvCxnSpPr>
        <p:spPr>
          <a:xfrm flipH="1" flipV="1">
            <a:off x="1115616" y="5301208"/>
            <a:ext cx="576064" cy="941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00862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F3D0D0-278A-4F84-A510-FEA2DB0FF1A4}"/>
</file>

<file path=customXml/itemProps2.xml><?xml version="1.0" encoding="utf-8"?>
<ds:datastoreItem xmlns:ds="http://schemas.openxmlformats.org/officeDocument/2006/customXml" ds:itemID="{E2026A63-E05F-4D5C-A628-C879B880E299}"/>
</file>

<file path=customXml/itemProps3.xml><?xml version="1.0" encoding="utf-8"?>
<ds:datastoreItem xmlns:ds="http://schemas.openxmlformats.org/officeDocument/2006/customXml" ds:itemID="{5E1CE0CA-4E61-4EC4-8302-8514DCA8A8D1}"/>
</file>

<file path=docProps/app.xml><?xml version="1.0" encoding="utf-8"?>
<Properties xmlns="http://schemas.openxmlformats.org/officeDocument/2006/extended-properties" xmlns:vt="http://schemas.openxmlformats.org/officeDocument/2006/docPropsVTypes">
  <TotalTime>1439</TotalTime>
  <Words>2901</Words>
  <Application>Microsoft Office PowerPoint</Application>
  <PresentationFormat>Экран (4:3)</PresentationFormat>
  <Paragraphs>276</Paragraphs>
  <Slides>48</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48</vt:i4>
      </vt:variant>
    </vt:vector>
  </HeadingPairs>
  <TitlesOfParts>
    <vt:vector size="50" baseType="lpstr">
      <vt:lpstr>Тема Office</vt:lpstr>
      <vt:lpstr>Открытая</vt:lpstr>
      <vt:lpstr>Презентация PowerPoint</vt:lpstr>
      <vt:lpstr>Psychological research and its specifics</vt:lpstr>
      <vt:lpstr>Презентация PowerPoint</vt:lpstr>
      <vt:lpstr> Classification 1 (general psychology) </vt:lpstr>
      <vt:lpstr> Classification 2 (according to B. G. Ananyev) </vt:lpstr>
      <vt:lpstr> Classification 3 (Western European Psychology) </vt:lpstr>
      <vt:lpstr>Plan of the lecture</vt:lpstr>
      <vt:lpstr> 1 Descriptive methods </vt:lpstr>
      <vt:lpstr>Презентация PowerPoint</vt:lpstr>
      <vt:lpstr>Observation in natural conditions (field)</vt:lpstr>
      <vt:lpstr> Systematic observation                                                             </vt:lpstr>
      <vt:lpstr>Questionnaires</vt:lpstr>
      <vt:lpstr>Test  </vt:lpstr>
      <vt:lpstr>Презентация PowerPoint</vt:lpstr>
      <vt:lpstr>Correlation analysis method (example)</vt:lpstr>
      <vt:lpstr>Lack of the correlation analysis method</vt:lpstr>
      <vt:lpstr>Let's remember the lecture plan</vt:lpstr>
      <vt:lpstr>Презентация PowerPoint</vt:lpstr>
      <vt:lpstr>Презентация PowerPoint</vt:lpstr>
      <vt:lpstr>Презентация PowerPoint</vt:lpstr>
      <vt:lpstr>So, 2 Experimental method</vt:lpstr>
      <vt:lpstr>  Definition of the concept  </vt:lpstr>
      <vt:lpstr>Experimental group and control group</vt:lpstr>
      <vt:lpstr> Types of variable factors in the experiment </vt:lpstr>
      <vt:lpstr>Variable factors in the experiment</vt:lpstr>
      <vt:lpstr> Переменные факторы в эксперименте </vt:lpstr>
      <vt:lpstr> Variable factors in the experiment </vt:lpstr>
      <vt:lpstr> Variable factors in the experiment </vt:lpstr>
      <vt:lpstr> Variable factors in the experiment </vt:lpstr>
      <vt:lpstr> Experiment: pros and cons </vt:lpstr>
      <vt:lpstr>Recall the lecture plan</vt:lpstr>
      <vt:lpstr>3 Organization of experimental research</vt:lpstr>
      <vt:lpstr> 3 Organization of experimental research  </vt:lpstr>
      <vt:lpstr> 3 Organization of experimental research  </vt:lpstr>
      <vt:lpstr>  3 Organization of experimental research  </vt:lpstr>
      <vt:lpstr>Презентация PowerPoint</vt:lpstr>
      <vt:lpstr> 3 Organization of experimental research  </vt:lpstr>
      <vt:lpstr> 3 Organization of experimental research  </vt:lpstr>
      <vt:lpstr>An example of a graphical presentation of data</vt:lpstr>
      <vt:lpstr> 3 Organization of experimental research  </vt:lpstr>
      <vt:lpstr> 3 Organization of experimental research  </vt:lpstr>
      <vt:lpstr>Plan of the lecture</vt:lpstr>
      <vt:lpstr>Презентация PowerPoint</vt:lpstr>
      <vt:lpstr>Презентация PowerPoint</vt:lpstr>
      <vt:lpstr>Возможные искажения</vt:lpstr>
      <vt:lpstr>Возможные искажения</vt:lpstr>
      <vt:lpstr>Возможные искажения</vt:lpstr>
      <vt:lpstr>https://www.ljubljuknigi.ru</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психологии</dc:title>
  <dc:creator>User</dc:creator>
  <cp:lastModifiedBy>PC</cp:lastModifiedBy>
  <cp:revision>137</cp:revision>
  <dcterms:created xsi:type="dcterms:W3CDTF">2011-12-15T21:22:54Z</dcterms:created>
  <dcterms:modified xsi:type="dcterms:W3CDTF">2021-12-19T13:24:19Z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